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5"/>
  </p:notesMasterIdLst>
  <p:sldIdLst>
    <p:sldId id="281" r:id="rId2"/>
    <p:sldId id="264" r:id="rId3"/>
    <p:sldId id="276" r:id="rId4"/>
    <p:sldId id="278" r:id="rId5"/>
    <p:sldId id="274" r:id="rId6"/>
    <p:sldId id="270" r:id="rId7"/>
    <p:sldId id="269" r:id="rId8"/>
    <p:sldId id="271" r:id="rId9"/>
    <p:sldId id="266" r:id="rId10"/>
    <p:sldId id="279" r:id="rId11"/>
    <p:sldId id="272" r:id="rId12"/>
    <p:sldId id="280" r:id="rId13"/>
    <p:sldId id="275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36600"/>
    <a:srgbClr val="663300"/>
    <a:srgbClr val="FFFF99"/>
    <a:srgbClr val="FFFFCC"/>
    <a:srgbClr val="003300"/>
    <a:srgbClr val="FF9900"/>
    <a:srgbClr val="FFCC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664" autoAdjust="0"/>
    <p:restoredTop sz="94660" autoAdjust="0"/>
  </p:normalViewPr>
  <p:slideViewPr>
    <p:cSldViewPr>
      <p:cViewPr varScale="1">
        <p:scale>
          <a:sx n="43" d="100"/>
          <a:sy n="43" d="100"/>
        </p:scale>
        <p:origin x="-66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1" d="100"/>
          <a:sy n="31" d="100"/>
        </p:scale>
        <p:origin x="-172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endParaRPr lang="en-US"/>
          </a:p>
        </p:txBody>
      </p:sp>
      <p:sp>
        <p:nvSpPr>
          <p:cNvPr id="102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0A1FAEB9-F887-46B8-AB38-A4C2788B5A2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hidden">
          <a:xfrm>
            <a:off x="2895600" y="0"/>
            <a:ext cx="3352800" cy="68564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2227" name="Group 3"/>
          <p:cNvGrpSpPr>
            <a:grpSpLocks/>
          </p:cNvGrpSpPr>
          <p:nvPr/>
        </p:nvGrpSpPr>
        <p:grpSpPr bwMode="auto">
          <a:xfrm>
            <a:off x="2133600" y="473075"/>
            <a:ext cx="4878388" cy="3490913"/>
            <a:chOff x="1344" y="298"/>
            <a:chExt cx="3073" cy="2199"/>
          </a:xfrm>
        </p:grpSpPr>
        <p:sp>
          <p:nvSpPr>
            <p:cNvPr id="52228" name="Freeform 4"/>
            <p:cNvSpPr>
              <a:spLocks/>
            </p:cNvSpPr>
            <p:nvPr/>
          </p:nvSpPr>
          <p:spPr bwMode="auto">
            <a:xfrm>
              <a:off x="1344" y="1035"/>
              <a:ext cx="1019" cy="907"/>
            </a:xfrm>
            <a:custGeom>
              <a:avLst/>
              <a:gdLst/>
              <a:ahLst/>
              <a:cxnLst>
                <a:cxn ang="0">
                  <a:pos x="0" y="566"/>
                </a:cxn>
                <a:cxn ang="0">
                  <a:pos x="0" y="906"/>
                </a:cxn>
                <a:cxn ang="0">
                  <a:pos x="1014" y="283"/>
                </a:cxn>
                <a:cxn ang="0">
                  <a:pos x="1018" y="307"/>
                </a:cxn>
                <a:cxn ang="0">
                  <a:pos x="869" y="0"/>
                </a:cxn>
                <a:cxn ang="0">
                  <a:pos x="0" y="566"/>
                </a:cxn>
              </a:cxnLst>
              <a:rect l="0" t="0" r="r" b="b"/>
              <a:pathLst>
                <a:path w="1019" h="907">
                  <a:moveTo>
                    <a:pt x="0" y="566"/>
                  </a:moveTo>
                  <a:lnTo>
                    <a:pt x="0" y="906"/>
                  </a:lnTo>
                  <a:lnTo>
                    <a:pt x="1014" y="283"/>
                  </a:lnTo>
                  <a:lnTo>
                    <a:pt x="1018" y="307"/>
                  </a:lnTo>
                  <a:lnTo>
                    <a:pt x="869" y="0"/>
                  </a:lnTo>
                  <a:lnTo>
                    <a:pt x="0" y="566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229" name="Freeform 5"/>
            <p:cNvSpPr>
              <a:spLocks/>
            </p:cNvSpPr>
            <p:nvPr/>
          </p:nvSpPr>
          <p:spPr bwMode="auto">
            <a:xfrm>
              <a:off x="3398" y="1035"/>
              <a:ext cx="1019" cy="907"/>
            </a:xfrm>
            <a:custGeom>
              <a:avLst/>
              <a:gdLst/>
              <a:ahLst/>
              <a:cxnLst>
                <a:cxn ang="0">
                  <a:pos x="1018" y="566"/>
                </a:cxn>
                <a:cxn ang="0">
                  <a:pos x="1018" y="906"/>
                </a:cxn>
                <a:cxn ang="0">
                  <a:pos x="3" y="283"/>
                </a:cxn>
                <a:cxn ang="0">
                  <a:pos x="0" y="307"/>
                </a:cxn>
                <a:cxn ang="0">
                  <a:pos x="148" y="0"/>
                </a:cxn>
                <a:cxn ang="0">
                  <a:pos x="1018" y="566"/>
                </a:cxn>
              </a:cxnLst>
              <a:rect l="0" t="0" r="r" b="b"/>
              <a:pathLst>
                <a:path w="1019" h="907">
                  <a:moveTo>
                    <a:pt x="1018" y="566"/>
                  </a:moveTo>
                  <a:lnTo>
                    <a:pt x="1018" y="906"/>
                  </a:lnTo>
                  <a:lnTo>
                    <a:pt x="3" y="283"/>
                  </a:lnTo>
                  <a:lnTo>
                    <a:pt x="0" y="307"/>
                  </a:lnTo>
                  <a:lnTo>
                    <a:pt x="148" y="0"/>
                  </a:lnTo>
                  <a:lnTo>
                    <a:pt x="1018" y="566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52230" name="Group 6"/>
            <p:cNvGrpSpPr>
              <a:grpSpLocks/>
            </p:cNvGrpSpPr>
            <p:nvPr/>
          </p:nvGrpSpPr>
          <p:grpSpPr bwMode="auto">
            <a:xfrm>
              <a:off x="1571" y="298"/>
              <a:ext cx="2632" cy="2199"/>
              <a:chOff x="1571" y="298"/>
              <a:chExt cx="2632" cy="2199"/>
            </a:xfrm>
          </p:grpSpPr>
          <p:sp>
            <p:nvSpPr>
              <p:cNvPr id="52231" name="AutoShape 7" descr="Green marble"/>
              <p:cNvSpPr>
                <a:spLocks noChangeArrowheads="1"/>
              </p:cNvSpPr>
              <p:nvPr/>
            </p:nvSpPr>
            <p:spPr bwMode="auto">
              <a:xfrm rot="10800000" flipH="1">
                <a:off x="1571" y="298"/>
                <a:ext cx="2631" cy="2198"/>
              </a:xfrm>
              <a:prstGeom prst="triangle">
                <a:avLst>
                  <a:gd name="adj" fmla="val 49995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2" name="Freeform 8"/>
              <p:cNvSpPr>
                <a:spLocks/>
              </p:cNvSpPr>
              <p:nvPr/>
            </p:nvSpPr>
            <p:spPr bwMode="auto">
              <a:xfrm>
                <a:off x="1571" y="298"/>
                <a:ext cx="1316" cy="2199"/>
              </a:xfrm>
              <a:custGeom>
                <a:avLst/>
                <a:gdLst/>
                <a:ahLst/>
                <a:cxnLst>
                  <a:cxn ang="0">
                    <a:pos x="1315" y="2198"/>
                  </a:cxn>
                  <a:cxn ang="0">
                    <a:pos x="1315" y="1815"/>
                  </a:cxn>
                  <a:cxn ang="0">
                    <a:pos x="409" y="214"/>
                  </a:cxn>
                  <a:cxn ang="0">
                    <a:pos x="0" y="0"/>
                  </a:cxn>
                  <a:cxn ang="0">
                    <a:pos x="1315" y="2198"/>
                  </a:cxn>
                </a:cxnLst>
                <a:rect l="0" t="0" r="r" b="b"/>
                <a:pathLst>
                  <a:path w="1316" h="2199">
                    <a:moveTo>
                      <a:pt x="1315" y="2198"/>
                    </a:moveTo>
                    <a:lnTo>
                      <a:pt x="1315" y="1815"/>
                    </a:lnTo>
                    <a:lnTo>
                      <a:pt x="409" y="214"/>
                    </a:lnTo>
                    <a:lnTo>
                      <a:pt x="0" y="0"/>
                    </a:lnTo>
                    <a:lnTo>
                      <a:pt x="1315" y="2198"/>
                    </a:lnTo>
                  </a:path>
                </a:pathLst>
              </a:custGeom>
              <a:solidFill>
                <a:srgbClr val="002010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3" name="Freeform 9"/>
              <p:cNvSpPr>
                <a:spLocks/>
              </p:cNvSpPr>
              <p:nvPr/>
            </p:nvSpPr>
            <p:spPr bwMode="auto">
              <a:xfrm>
                <a:off x="1571" y="298"/>
                <a:ext cx="2632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09" y="216"/>
                  </a:cxn>
                  <a:cxn ang="0">
                    <a:pos x="2279" y="216"/>
                  </a:cxn>
                  <a:cxn ang="0">
                    <a:pos x="2631" y="0"/>
                  </a:cxn>
                  <a:cxn ang="0">
                    <a:pos x="0" y="0"/>
                  </a:cxn>
                </a:cxnLst>
                <a:rect l="0" t="0" r="r" b="b"/>
                <a:pathLst>
                  <a:path w="2632" h="217">
                    <a:moveTo>
                      <a:pt x="0" y="0"/>
                    </a:moveTo>
                    <a:lnTo>
                      <a:pt x="409" y="216"/>
                    </a:lnTo>
                    <a:lnTo>
                      <a:pt x="2279" y="216"/>
                    </a:lnTo>
                    <a:lnTo>
                      <a:pt x="263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4" name="Freeform 10"/>
              <p:cNvSpPr>
                <a:spLocks/>
              </p:cNvSpPr>
              <p:nvPr/>
            </p:nvSpPr>
            <p:spPr bwMode="auto">
              <a:xfrm>
                <a:off x="2886" y="298"/>
                <a:ext cx="1317" cy="2199"/>
              </a:xfrm>
              <a:custGeom>
                <a:avLst/>
                <a:gdLst/>
                <a:ahLst/>
                <a:cxnLst>
                  <a:cxn ang="0">
                    <a:pos x="0" y="2198"/>
                  </a:cxn>
                  <a:cxn ang="0">
                    <a:pos x="0" y="1815"/>
                  </a:cxn>
                  <a:cxn ang="0">
                    <a:pos x="906" y="214"/>
                  </a:cxn>
                  <a:cxn ang="0">
                    <a:pos x="1316" y="0"/>
                  </a:cxn>
                  <a:cxn ang="0">
                    <a:pos x="0" y="2198"/>
                  </a:cxn>
                </a:cxnLst>
                <a:rect l="0" t="0" r="r" b="b"/>
                <a:pathLst>
                  <a:path w="1317" h="2199">
                    <a:moveTo>
                      <a:pt x="0" y="2198"/>
                    </a:moveTo>
                    <a:lnTo>
                      <a:pt x="0" y="1815"/>
                    </a:lnTo>
                    <a:lnTo>
                      <a:pt x="906" y="214"/>
                    </a:lnTo>
                    <a:lnTo>
                      <a:pt x="1316" y="0"/>
                    </a:lnTo>
                    <a:lnTo>
                      <a:pt x="0" y="2198"/>
                    </a:lnTo>
                  </a:path>
                </a:pathLst>
              </a:custGeom>
              <a:solidFill>
                <a:srgbClr val="006633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235" name="Rectangle 11"/>
            <p:cNvSpPr>
              <a:spLocks noChangeArrowheads="1"/>
            </p:cNvSpPr>
            <p:nvPr/>
          </p:nvSpPr>
          <p:spPr bwMode="auto">
            <a:xfrm>
              <a:off x="1344" y="1631"/>
              <a:ext cx="3069" cy="31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236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8862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2237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5410200"/>
            <a:ext cx="6400800" cy="1295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2238" name="Rectangle 14"/>
          <p:cNvSpPr>
            <a:spLocks noGrp="1" noChangeArrowheads="1"/>
          </p:cNvSpPr>
          <p:nvPr>
            <p:ph type="dt" sz="quarter" idx="2"/>
          </p:nvPr>
        </p:nvSpPr>
        <p:spPr>
          <a:xfrm>
            <a:off x="685800" y="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223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2240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6004BC2-8B86-4FE1-8185-1132B9A864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6" grpId="0"/>
      <p:bldP spid="5223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2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522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B946D3-2727-4C8E-B061-18C41DDA48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0388" y="228600"/>
            <a:ext cx="2081212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1988" y="228600"/>
            <a:ext cx="60960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C6816-5FF8-44F3-AA92-DC7FFE06FB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7FBB52-FF36-408F-817D-025A5A0DA4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08ECBC-1309-439D-A4FC-1BAAE6C9C4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198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438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433620-73E1-4062-9845-21FC3439CF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67845B-0357-4991-A734-CBE2EF7D68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CBCE1D-3C4D-46E7-A6F3-626E23BD21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771C3-3822-4B41-9A82-EA7C0EE028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CC763-8DF2-4D3E-B8F7-2752F8981B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377032-EDC1-4322-AB04-A0D8DDEE26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hidden">
          <a:xfrm>
            <a:off x="0" y="0"/>
            <a:ext cx="1752600" cy="68564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1203" name="Group 3"/>
          <p:cNvGrpSpPr>
            <a:grpSpLocks/>
          </p:cNvGrpSpPr>
          <p:nvPr/>
        </p:nvGrpSpPr>
        <p:grpSpPr bwMode="auto">
          <a:xfrm>
            <a:off x="152400" y="374650"/>
            <a:ext cx="1525588" cy="1227138"/>
            <a:chOff x="96" y="236"/>
            <a:chExt cx="961" cy="773"/>
          </a:xfrm>
        </p:grpSpPr>
        <p:sp>
          <p:nvSpPr>
            <p:cNvPr id="51204" name="Freeform 4"/>
            <p:cNvSpPr>
              <a:spLocks/>
            </p:cNvSpPr>
            <p:nvPr/>
          </p:nvSpPr>
          <p:spPr bwMode="auto">
            <a:xfrm>
              <a:off x="738" y="495"/>
              <a:ext cx="319" cy="319"/>
            </a:xfrm>
            <a:custGeom>
              <a:avLst/>
              <a:gdLst/>
              <a:ahLst/>
              <a:cxnLst>
                <a:cxn ang="0">
                  <a:pos x="318" y="198"/>
                </a:cxn>
                <a:cxn ang="0">
                  <a:pos x="318" y="318"/>
                </a:cxn>
                <a:cxn ang="0">
                  <a:pos x="1" y="99"/>
                </a:cxn>
                <a:cxn ang="0">
                  <a:pos x="0" y="108"/>
                </a:cxn>
                <a:cxn ang="0">
                  <a:pos x="46" y="0"/>
                </a:cxn>
                <a:cxn ang="0">
                  <a:pos x="318" y="198"/>
                </a:cxn>
              </a:cxnLst>
              <a:rect l="0" t="0" r="r" b="b"/>
              <a:pathLst>
                <a:path w="319" h="319">
                  <a:moveTo>
                    <a:pt x="318" y="198"/>
                  </a:moveTo>
                  <a:lnTo>
                    <a:pt x="318" y="318"/>
                  </a:lnTo>
                  <a:lnTo>
                    <a:pt x="1" y="99"/>
                  </a:lnTo>
                  <a:lnTo>
                    <a:pt x="0" y="108"/>
                  </a:lnTo>
                  <a:lnTo>
                    <a:pt x="46" y="0"/>
                  </a:lnTo>
                  <a:lnTo>
                    <a:pt x="318" y="198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205" name="Freeform 5"/>
            <p:cNvSpPr>
              <a:spLocks/>
            </p:cNvSpPr>
            <p:nvPr/>
          </p:nvSpPr>
          <p:spPr bwMode="auto">
            <a:xfrm>
              <a:off x="96" y="495"/>
              <a:ext cx="319" cy="319"/>
            </a:xfrm>
            <a:custGeom>
              <a:avLst/>
              <a:gdLst/>
              <a:ahLst/>
              <a:cxnLst>
                <a:cxn ang="0">
                  <a:pos x="0" y="198"/>
                </a:cxn>
                <a:cxn ang="0">
                  <a:pos x="0" y="318"/>
                </a:cxn>
                <a:cxn ang="0">
                  <a:pos x="316" y="99"/>
                </a:cxn>
                <a:cxn ang="0">
                  <a:pos x="318" y="108"/>
                </a:cxn>
                <a:cxn ang="0">
                  <a:pos x="271" y="0"/>
                </a:cxn>
                <a:cxn ang="0">
                  <a:pos x="0" y="198"/>
                </a:cxn>
              </a:cxnLst>
              <a:rect l="0" t="0" r="r" b="b"/>
              <a:pathLst>
                <a:path w="319" h="319">
                  <a:moveTo>
                    <a:pt x="0" y="198"/>
                  </a:moveTo>
                  <a:lnTo>
                    <a:pt x="0" y="318"/>
                  </a:lnTo>
                  <a:lnTo>
                    <a:pt x="316" y="99"/>
                  </a:lnTo>
                  <a:lnTo>
                    <a:pt x="318" y="108"/>
                  </a:lnTo>
                  <a:lnTo>
                    <a:pt x="271" y="0"/>
                  </a:lnTo>
                  <a:lnTo>
                    <a:pt x="0" y="198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206" name="Group 6"/>
            <p:cNvGrpSpPr>
              <a:grpSpLocks/>
            </p:cNvGrpSpPr>
            <p:nvPr/>
          </p:nvGrpSpPr>
          <p:grpSpPr bwMode="auto">
            <a:xfrm>
              <a:off x="152" y="236"/>
              <a:ext cx="823" cy="773"/>
              <a:chOff x="152" y="236"/>
              <a:chExt cx="823" cy="773"/>
            </a:xfrm>
          </p:grpSpPr>
          <p:sp>
            <p:nvSpPr>
              <p:cNvPr id="51207" name="AutoShape 7" descr="Green marble"/>
              <p:cNvSpPr>
                <a:spLocks noChangeArrowheads="1"/>
              </p:cNvSpPr>
              <p:nvPr/>
            </p:nvSpPr>
            <p:spPr bwMode="auto">
              <a:xfrm rot="10800000" flipH="1">
                <a:off x="152" y="236"/>
                <a:ext cx="822" cy="772"/>
              </a:xfrm>
              <a:prstGeom prst="triangle">
                <a:avLst>
                  <a:gd name="adj" fmla="val 49995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08" name="Freeform 8"/>
              <p:cNvSpPr>
                <a:spLocks/>
              </p:cNvSpPr>
              <p:nvPr/>
            </p:nvSpPr>
            <p:spPr bwMode="auto">
              <a:xfrm>
                <a:off x="152" y="236"/>
                <a:ext cx="412" cy="773"/>
              </a:xfrm>
              <a:custGeom>
                <a:avLst/>
                <a:gdLst/>
                <a:ahLst/>
                <a:cxnLst>
                  <a:cxn ang="0">
                    <a:pos x="411" y="772"/>
                  </a:cxn>
                  <a:cxn ang="0">
                    <a:pos x="411" y="637"/>
                  </a:cxn>
                  <a:cxn ang="0">
                    <a:pos x="127" y="75"/>
                  </a:cxn>
                  <a:cxn ang="0">
                    <a:pos x="0" y="0"/>
                  </a:cxn>
                  <a:cxn ang="0">
                    <a:pos x="411" y="772"/>
                  </a:cxn>
                </a:cxnLst>
                <a:rect l="0" t="0" r="r" b="b"/>
                <a:pathLst>
                  <a:path w="412" h="773">
                    <a:moveTo>
                      <a:pt x="411" y="772"/>
                    </a:moveTo>
                    <a:lnTo>
                      <a:pt x="411" y="637"/>
                    </a:lnTo>
                    <a:lnTo>
                      <a:pt x="127" y="75"/>
                    </a:lnTo>
                    <a:lnTo>
                      <a:pt x="0" y="0"/>
                    </a:lnTo>
                    <a:lnTo>
                      <a:pt x="411" y="772"/>
                    </a:lnTo>
                  </a:path>
                </a:pathLst>
              </a:custGeom>
              <a:solidFill>
                <a:srgbClr val="002010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09" name="Freeform 9"/>
              <p:cNvSpPr>
                <a:spLocks/>
              </p:cNvSpPr>
              <p:nvPr/>
            </p:nvSpPr>
            <p:spPr bwMode="auto">
              <a:xfrm>
                <a:off x="152" y="236"/>
                <a:ext cx="823" cy="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7" y="76"/>
                  </a:cxn>
                  <a:cxn ang="0">
                    <a:pos x="712" y="76"/>
                  </a:cxn>
                  <a:cxn ang="0">
                    <a:pos x="822" y="0"/>
                  </a:cxn>
                  <a:cxn ang="0">
                    <a:pos x="0" y="0"/>
                  </a:cxn>
                </a:cxnLst>
                <a:rect l="0" t="0" r="r" b="b"/>
                <a:pathLst>
                  <a:path w="823" h="77">
                    <a:moveTo>
                      <a:pt x="0" y="0"/>
                    </a:moveTo>
                    <a:lnTo>
                      <a:pt x="127" y="76"/>
                    </a:lnTo>
                    <a:lnTo>
                      <a:pt x="712" y="76"/>
                    </a:lnTo>
                    <a:lnTo>
                      <a:pt x="82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10" name="Freeform 10"/>
              <p:cNvSpPr>
                <a:spLocks/>
              </p:cNvSpPr>
              <p:nvPr/>
            </p:nvSpPr>
            <p:spPr bwMode="auto">
              <a:xfrm>
                <a:off x="563" y="236"/>
                <a:ext cx="412" cy="773"/>
              </a:xfrm>
              <a:custGeom>
                <a:avLst/>
                <a:gdLst/>
                <a:ahLst/>
                <a:cxnLst>
                  <a:cxn ang="0">
                    <a:pos x="0" y="772"/>
                  </a:cxn>
                  <a:cxn ang="0">
                    <a:pos x="0" y="637"/>
                  </a:cxn>
                  <a:cxn ang="0">
                    <a:pos x="283" y="75"/>
                  </a:cxn>
                  <a:cxn ang="0">
                    <a:pos x="411" y="0"/>
                  </a:cxn>
                  <a:cxn ang="0">
                    <a:pos x="0" y="772"/>
                  </a:cxn>
                </a:cxnLst>
                <a:rect l="0" t="0" r="r" b="b"/>
                <a:pathLst>
                  <a:path w="412" h="773">
                    <a:moveTo>
                      <a:pt x="0" y="772"/>
                    </a:moveTo>
                    <a:lnTo>
                      <a:pt x="0" y="637"/>
                    </a:lnTo>
                    <a:lnTo>
                      <a:pt x="283" y="75"/>
                    </a:lnTo>
                    <a:lnTo>
                      <a:pt x="411" y="0"/>
                    </a:lnTo>
                    <a:lnTo>
                      <a:pt x="0" y="772"/>
                    </a:lnTo>
                  </a:path>
                </a:pathLst>
              </a:custGeom>
              <a:solidFill>
                <a:srgbClr val="006633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211" name="Rectangle 11"/>
            <p:cNvSpPr>
              <a:spLocks noChangeArrowheads="1"/>
            </p:cNvSpPr>
            <p:nvPr/>
          </p:nvSpPr>
          <p:spPr bwMode="auto">
            <a:xfrm>
              <a:off x="96" y="704"/>
              <a:ext cx="959" cy="10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12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228600"/>
            <a:ext cx="7086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13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14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endParaRPr lang="en-US"/>
          </a:p>
        </p:txBody>
      </p:sp>
      <p:sp>
        <p:nvSpPr>
          <p:cNvPr id="5121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92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endParaRPr lang="en-US"/>
          </a:p>
        </p:txBody>
      </p:sp>
      <p:sp>
        <p:nvSpPr>
          <p:cNvPr id="51216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fld id="{1BF74FA2-E77F-4DC1-BF6C-E9023DABB0E4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2" grpId="0"/>
      <p:bldP spid="5121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5121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5121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5121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5121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512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Ú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1.png"/><Relationship Id="rId4" Type="http://schemas.openxmlformats.org/officeDocument/2006/relationships/image" Target="../media/image4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1619250" y="1916113"/>
            <a:ext cx="58324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sr-Cyrl-CS" sz="2800" b="1"/>
              <a:t>1.  ЧАС</a:t>
            </a: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827088" y="3357563"/>
            <a:ext cx="76327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sr-Cyrl-CS" sz="3200" b="1"/>
              <a:t>ШУМЕ </a:t>
            </a:r>
          </a:p>
          <a:p>
            <a:pPr algn="ctr">
              <a:spcBef>
                <a:spcPct val="50000"/>
              </a:spcBef>
            </a:pPr>
            <a:r>
              <a:rPr kumimoji="0" lang="sr-Cyrl-CS" sz="1800" b="1"/>
              <a:t> </a:t>
            </a:r>
            <a:r>
              <a:rPr kumimoji="0" lang="sr-Cyrl-CS" sz="3200" b="1"/>
              <a:t>(обрада)</a:t>
            </a:r>
            <a:endParaRPr kumimoji="0" lang="en-US" sz="32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32" name="Picture 12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981075"/>
            <a:ext cx="4103687" cy="5616575"/>
          </a:xfrm>
          <a:prstGeom prst="rect">
            <a:avLst/>
          </a:prstGeom>
          <a:noFill/>
          <a:ln w="28575">
            <a:solidFill>
              <a:srgbClr val="336600"/>
            </a:solidFill>
            <a:miter lim="800000"/>
            <a:headEnd/>
            <a:tailEnd/>
          </a:ln>
        </p:spPr>
      </p:pic>
      <p:sp>
        <p:nvSpPr>
          <p:cNvPr id="56334" name="Text Box 14"/>
          <p:cNvSpPr txBox="1">
            <a:spLocks noChangeArrowheads="1"/>
          </p:cNvSpPr>
          <p:nvPr/>
        </p:nvSpPr>
        <p:spPr bwMode="auto">
          <a:xfrm>
            <a:off x="611188" y="404813"/>
            <a:ext cx="7489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sr-Cyrl-CS">
                <a:latin typeface="Arial Black" pitchFamily="34" charset="0"/>
              </a:rPr>
              <a:t>И животиње у шуми живе по спратовима</a:t>
            </a:r>
            <a:r>
              <a:rPr kumimoji="0" lang="sr-Latn-CS">
                <a:latin typeface="Arial Black" pitchFamily="34" charset="0"/>
              </a:rPr>
              <a:t>:</a:t>
            </a:r>
            <a:endParaRPr kumimoji="0" lang="en-US">
              <a:latin typeface="Arial Black" pitchFamily="34" charset="0"/>
            </a:endParaRPr>
          </a:p>
        </p:txBody>
      </p: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684213" y="1196975"/>
            <a:ext cx="3382962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sr-Cyrl-CS" sz="1800">
                <a:latin typeface="Arial Black" pitchFamily="34" charset="0"/>
              </a:rPr>
              <a:t>На највишим стаблима птице грабљивице. (сова,кобац)</a:t>
            </a:r>
          </a:p>
          <a:p>
            <a:pPr>
              <a:spcBef>
                <a:spcPct val="50000"/>
              </a:spcBef>
            </a:pPr>
            <a:endParaRPr kumimoji="0" lang="en-US" sz="1800">
              <a:latin typeface="Arial Black" pitchFamily="34" charset="0"/>
            </a:endParaRPr>
          </a:p>
        </p:txBody>
      </p:sp>
      <p:sp>
        <p:nvSpPr>
          <p:cNvPr id="56336" name="Text Box 16"/>
          <p:cNvSpPr txBox="1">
            <a:spLocks noChangeArrowheads="1"/>
          </p:cNvSpPr>
          <p:nvPr/>
        </p:nvSpPr>
        <p:spPr bwMode="auto">
          <a:xfrm>
            <a:off x="755650" y="3068638"/>
            <a:ext cx="26638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sr-Cyrl-CS" sz="1800">
                <a:latin typeface="Arial Black" pitchFamily="34" charset="0"/>
              </a:rPr>
              <a:t>У жбуњу се гнезде птице (кос,славуј</a:t>
            </a:r>
            <a:r>
              <a:rPr kumimoji="0" lang="sr-Latn-CS" sz="1800">
                <a:latin typeface="Arial Black" pitchFamily="34" charset="0"/>
              </a:rPr>
              <a:t>,</a:t>
            </a:r>
            <a:r>
              <a:rPr kumimoji="0" lang="sr-Cyrl-CS" sz="1800">
                <a:latin typeface="Arial Black" pitchFamily="34" charset="0"/>
              </a:rPr>
              <a:t> сеница,царић...)</a:t>
            </a:r>
            <a:endParaRPr kumimoji="0" lang="en-US" sz="1800">
              <a:latin typeface="Arial Black" pitchFamily="34" charset="0"/>
            </a:endParaRPr>
          </a:p>
        </p:txBody>
      </p:sp>
      <p:sp>
        <p:nvSpPr>
          <p:cNvPr id="56337" name="Text Box 17"/>
          <p:cNvSpPr txBox="1">
            <a:spLocks noChangeArrowheads="1"/>
          </p:cNvSpPr>
          <p:nvPr/>
        </p:nvSpPr>
        <p:spPr bwMode="auto">
          <a:xfrm>
            <a:off x="684213" y="4724400"/>
            <a:ext cx="33845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sr-Cyrl-CS" sz="1800">
                <a:latin typeface="Arial Black" pitchFamily="34" charset="0"/>
              </a:rPr>
              <a:t>Нижи спратови припадају инсектима, глистама, ситним и крупним сисарима. </a:t>
            </a:r>
            <a:endParaRPr kumimoji="0" lang="en-US" sz="1800">
              <a:latin typeface="Arial Black" pitchFamily="34" charset="0"/>
            </a:endParaRPr>
          </a:p>
        </p:txBody>
      </p:sp>
      <p:sp>
        <p:nvSpPr>
          <p:cNvPr id="56338" name="Line 18"/>
          <p:cNvSpPr>
            <a:spLocks noChangeShapeType="1"/>
          </p:cNvSpPr>
          <p:nvPr/>
        </p:nvSpPr>
        <p:spPr bwMode="auto">
          <a:xfrm>
            <a:off x="3779838" y="4940300"/>
            <a:ext cx="2520950" cy="4318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6339" name="Line 19"/>
          <p:cNvSpPr>
            <a:spLocks noChangeShapeType="1"/>
          </p:cNvSpPr>
          <p:nvPr/>
        </p:nvSpPr>
        <p:spPr bwMode="auto">
          <a:xfrm>
            <a:off x="3563938" y="3284538"/>
            <a:ext cx="2736850" cy="503237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6340" name="Line 20"/>
          <p:cNvSpPr>
            <a:spLocks noChangeShapeType="1"/>
          </p:cNvSpPr>
          <p:nvPr/>
        </p:nvSpPr>
        <p:spPr bwMode="auto">
          <a:xfrm flipV="1">
            <a:off x="3563938" y="1412875"/>
            <a:ext cx="3168650" cy="358775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30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3000"/>
                                        <p:tgtEl>
                                          <p:spTgt spid="56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56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56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3000"/>
                                        <p:tgtEl>
                                          <p:spTgt spid="56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56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56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3000"/>
                                        <p:tgtEl>
                                          <p:spTgt spid="5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4" grpId="0"/>
      <p:bldP spid="56335" grpId="0"/>
      <p:bldP spid="56336" grpId="0"/>
      <p:bldP spid="56337" grpId="0"/>
      <p:bldP spid="56338" grpId="0" animBg="1"/>
      <p:bldP spid="56339" grpId="0" animBg="1"/>
      <p:bldP spid="563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403350" y="260350"/>
            <a:ext cx="5761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sr-Cyrl-CS">
                <a:latin typeface="Arial Black" pitchFamily="34" charset="0"/>
              </a:rPr>
              <a:t>ЛАНАЦ  ИСХРАНЕ</a:t>
            </a:r>
          </a:p>
        </p:txBody>
      </p:sp>
      <p:pic>
        <p:nvPicPr>
          <p:cNvPr id="22531" name="Picture 3" descr=";l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4437063"/>
            <a:ext cx="1152525" cy="7524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2533" name="Picture 5" descr="P[[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5445125"/>
            <a:ext cx="534987" cy="7540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2534" name="Picture 6" descr="SNAK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2276475"/>
            <a:ext cx="1439863" cy="10795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2535" name="Picture 7" descr="ptica0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2225" y="4652963"/>
            <a:ext cx="1655763" cy="12414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2536" name="Picture 8" descr="lisic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1863" y="1773238"/>
            <a:ext cx="1206500" cy="120173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2545" name="Line 17"/>
          <p:cNvSpPr>
            <a:spLocks noChangeShapeType="1"/>
          </p:cNvSpPr>
          <p:nvPr/>
        </p:nvSpPr>
        <p:spPr bwMode="auto">
          <a:xfrm flipH="1" flipV="1">
            <a:off x="1547813" y="5373688"/>
            <a:ext cx="719137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546" name="Line 18"/>
          <p:cNvSpPr>
            <a:spLocks noChangeShapeType="1"/>
          </p:cNvSpPr>
          <p:nvPr/>
        </p:nvSpPr>
        <p:spPr bwMode="auto">
          <a:xfrm flipV="1">
            <a:off x="1042988" y="3573463"/>
            <a:ext cx="433387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547" name="Line 19"/>
          <p:cNvSpPr>
            <a:spLocks noChangeShapeType="1"/>
          </p:cNvSpPr>
          <p:nvPr/>
        </p:nvSpPr>
        <p:spPr bwMode="auto">
          <a:xfrm flipV="1">
            <a:off x="2268538" y="1628775"/>
            <a:ext cx="1150937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548" name="Line 20"/>
          <p:cNvSpPr>
            <a:spLocks noChangeShapeType="1"/>
          </p:cNvSpPr>
          <p:nvPr/>
        </p:nvSpPr>
        <p:spPr bwMode="auto">
          <a:xfrm>
            <a:off x="4932363" y="1844675"/>
            <a:ext cx="8636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549" name="Line 21"/>
          <p:cNvSpPr>
            <a:spLocks noChangeShapeType="1"/>
          </p:cNvSpPr>
          <p:nvPr/>
        </p:nvSpPr>
        <p:spPr bwMode="auto">
          <a:xfrm>
            <a:off x="6588125" y="3213100"/>
            <a:ext cx="431800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552" name="Text Box 24"/>
          <p:cNvSpPr txBox="1">
            <a:spLocks noChangeArrowheads="1"/>
          </p:cNvSpPr>
          <p:nvPr/>
        </p:nvSpPr>
        <p:spPr bwMode="auto">
          <a:xfrm>
            <a:off x="3059113" y="2636838"/>
            <a:ext cx="2447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sr-Cyrl-CS" sz="1800">
                <a:latin typeface="Arial Black" pitchFamily="34" charset="0"/>
              </a:rPr>
              <a:t>У природи</a:t>
            </a:r>
            <a:endParaRPr kumimoji="0" lang="en-US" sz="1800">
              <a:latin typeface="Arial Black" pitchFamily="34" charset="0"/>
            </a:endParaRPr>
          </a:p>
        </p:txBody>
      </p:sp>
      <p:sp>
        <p:nvSpPr>
          <p:cNvPr id="22554" name="Text Box 26"/>
          <p:cNvSpPr txBox="1">
            <a:spLocks noChangeArrowheads="1"/>
          </p:cNvSpPr>
          <p:nvPr/>
        </p:nvSpPr>
        <p:spPr bwMode="auto">
          <a:xfrm>
            <a:off x="2771775" y="2924175"/>
            <a:ext cx="30241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sr-Cyrl-CS" sz="1800">
                <a:latin typeface="Arial Black" pitchFamily="34" charset="0"/>
              </a:rPr>
              <a:t>неко је неком храна такве примере имамо на много страна.</a:t>
            </a:r>
            <a:endParaRPr kumimoji="0" lang="en-US" sz="1800">
              <a:latin typeface="Arial Black" pitchFamily="34" charset="0"/>
            </a:endParaRPr>
          </a:p>
        </p:txBody>
      </p:sp>
      <p:sp>
        <p:nvSpPr>
          <p:cNvPr id="22555" name="Text Box 27"/>
          <p:cNvSpPr txBox="1">
            <a:spLocks noChangeArrowheads="1"/>
          </p:cNvSpPr>
          <p:nvPr/>
        </p:nvSpPr>
        <p:spPr bwMode="auto">
          <a:xfrm>
            <a:off x="2700338" y="3789363"/>
            <a:ext cx="316865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sr-Cyrl-CS" sz="1800">
                <a:latin typeface="Arial Black" pitchFamily="34" charset="0"/>
              </a:rPr>
              <a:t> У природи се то ланац исхране зове.               Овде је један пример дат, </a:t>
            </a:r>
            <a:r>
              <a:rPr kumimoji="0" lang="sr-Cyrl-CS" sz="1800">
                <a:solidFill>
                  <a:schemeClr val="hlink"/>
                </a:solidFill>
                <a:latin typeface="Arial Black" pitchFamily="34" charset="0"/>
              </a:rPr>
              <a:t>а ти нађи друге  неке сасвим нове.</a:t>
            </a:r>
            <a:endParaRPr kumimoji="0" lang="en-US" sz="1800">
              <a:solidFill>
                <a:schemeClr val="hlink"/>
              </a:solidFill>
              <a:latin typeface="Arial Black" pitchFamily="34" charset="0"/>
            </a:endParaRPr>
          </a:p>
        </p:txBody>
      </p:sp>
      <p:sp>
        <p:nvSpPr>
          <p:cNvPr id="22556" name="Rectangle 28"/>
          <p:cNvSpPr>
            <a:spLocks noChangeArrowheads="1"/>
          </p:cNvSpPr>
          <p:nvPr/>
        </p:nvSpPr>
        <p:spPr bwMode="auto">
          <a:xfrm>
            <a:off x="2771775" y="6308725"/>
            <a:ext cx="487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sr-Cyrl-CS" sz="1800">
                <a:solidFill>
                  <a:schemeClr val="hlink"/>
                </a:solidFill>
                <a:latin typeface="Arial Black" pitchFamily="34" charset="0"/>
              </a:rPr>
              <a:t>Наведите још један ланац исхране !</a:t>
            </a:r>
          </a:p>
        </p:txBody>
      </p:sp>
      <p:pic>
        <p:nvPicPr>
          <p:cNvPr id="22570" name="Picture 42" descr="jež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35375" y="981075"/>
            <a:ext cx="1003300" cy="115093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35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650"/>
                            </p:stCondLst>
                            <p:childTnLst>
                              <p:par>
                                <p:cTn id="2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65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150"/>
                            </p:stCondLst>
                            <p:childTnLst>
                              <p:par>
                                <p:cTn id="32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15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650"/>
                            </p:stCondLst>
                            <p:childTnLst>
                              <p:par>
                                <p:cTn id="4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65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150"/>
                            </p:stCondLst>
                            <p:childTnLst>
                              <p:par>
                                <p:cTn id="50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2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6150"/>
                            </p:stCondLst>
                            <p:childTnLst>
                              <p:par>
                                <p:cTn id="5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650"/>
                            </p:stCondLst>
                            <p:childTnLst>
                              <p:par>
                                <p:cTn id="5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1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650"/>
                            </p:stCondLst>
                            <p:childTnLst>
                              <p:par>
                                <p:cTn id="6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9150"/>
                            </p:stCondLst>
                            <p:childTnLst>
                              <p:par>
                                <p:cTn id="68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0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150"/>
                            </p:stCondLst>
                            <p:childTnLst>
                              <p:par>
                                <p:cTn id="7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950"/>
                            </p:stCondLst>
                            <p:childTnLst>
                              <p:par>
                                <p:cTn id="7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2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22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45" grpId="0" animBg="1"/>
      <p:bldP spid="22546" grpId="0" animBg="1"/>
      <p:bldP spid="22547" grpId="0" animBg="1"/>
      <p:bldP spid="22548" grpId="0" animBg="1"/>
      <p:bldP spid="22549" grpId="0" animBg="1"/>
      <p:bldP spid="22554" grpId="0"/>
      <p:bldP spid="225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2051050" y="476250"/>
            <a:ext cx="49672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sr-Cyrl-CS" sz="2800">
                <a:latin typeface="Arial Black" pitchFamily="34" charset="0"/>
              </a:rPr>
              <a:t>Зашто су шуме важне?</a:t>
            </a:r>
            <a:endParaRPr kumimoji="0" lang="en-US" sz="2800">
              <a:latin typeface="Arial Black" pitchFamily="34" charset="0"/>
            </a:endParaRPr>
          </a:p>
        </p:txBody>
      </p:sp>
      <p:pic>
        <p:nvPicPr>
          <p:cNvPr id="57350" name="Picture 6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0188" y="1557338"/>
            <a:ext cx="3232150" cy="32416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538163" y="1484313"/>
            <a:ext cx="2447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sr-Cyrl-CS" sz="1800">
                <a:latin typeface="Arial Black" pitchFamily="34" charset="0"/>
              </a:rPr>
              <a:t>Заштита од  ветра</a:t>
            </a:r>
            <a:endParaRPr kumimoji="0" lang="en-US" sz="1800">
              <a:latin typeface="Arial Black" pitchFamily="34" charset="0"/>
            </a:endParaRP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538163" y="2636838"/>
            <a:ext cx="2016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sr-Cyrl-CS" sz="1800">
                <a:latin typeface="Arial Black" pitchFamily="34" charset="0"/>
              </a:rPr>
              <a:t>Заштита од буке</a:t>
            </a:r>
            <a:endParaRPr kumimoji="0" lang="en-US" sz="1800">
              <a:latin typeface="Arial Black" pitchFamily="34" charset="0"/>
            </a:endParaRP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538163" y="4005263"/>
            <a:ext cx="201771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sr-Cyrl-CS" sz="1800">
                <a:latin typeface="Arial Black" pitchFamily="34" charset="0"/>
              </a:rPr>
              <a:t>Производња материјала за градњу</a:t>
            </a:r>
            <a:endParaRPr kumimoji="0" lang="en-US" sz="1800">
              <a:latin typeface="Arial Black" pitchFamily="34" charset="0"/>
            </a:endParaRP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2627313" y="5445125"/>
            <a:ext cx="4032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sr-Cyrl-CS" sz="1800">
                <a:latin typeface="Arial Black" pitchFamily="34" charset="0"/>
              </a:rPr>
              <a:t>Пречишћавање ваздуха</a:t>
            </a:r>
            <a:endParaRPr kumimoji="0" lang="en-US" sz="1800">
              <a:latin typeface="Arial Black" pitchFamily="34" charset="0"/>
            </a:endParaRP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6370638" y="2708275"/>
            <a:ext cx="259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sr-Cyrl-CS" sz="1800">
                <a:latin typeface="Arial Black" pitchFamily="34" charset="0"/>
              </a:rPr>
              <a:t>Одмор и рекреација</a:t>
            </a:r>
            <a:endParaRPr kumimoji="0" lang="en-US" sz="1800">
              <a:latin typeface="Arial Black" pitchFamily="34" charset="0"/>
            </a:endParaRPr>
          </a:p>
        </p:txBody>
      </p:sp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6370638" y="3933825"/>
            <a:ext cx="259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sr-Cyrl-CS" sz="1800">
                <a:latin typeface="Arial Black" pitchFamily="34" charset="0"/>
              </a:rPr>
              <a:t>Заштита од поплава</a:t>
            </a:r>
            <a:endParaRPr kumimoji="0" lang="en-US" sz="1800">
              <a:latin typeface="Arial Black" pitchFamily="34" charset="0"/>
            </a:endParaRPr>
          </a:p>
        </p:txBody>
      </p:sp>
      <p:sp>
        <p:nvSpPr>
          <p:cNvPr id="57357" name="Line 13"/>
          <p:cNvSpPr>
            <a:spLocks noChangeShapeType="1"/>
          </p:cNvSpPr>
          <p:nvPr/>
        </p:nvSpPr>
        <p:spPr bwMode="auto">
          <a:xfrm flipH="1" flipV="1">
            <a:off x="1762125" y="1916113"/>
            <a:ext cx="1512888" cy="217487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7358" name="Line 14"/>
          <p:cNvSpPr>
            <a:spLocks noChangeShapeType="1"/>
          </p:cNvSpPr>
          <p:nvPr/>
        </p:nvSpPr>
        <p:spPr bwMode="auto">
          <a:xfrm flipH="1" flipV="1">
            <a:off x="1546225" y="3068638"/>
            <a:ext cx="1368425" cy="7302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7359" name="Line 15"/>
          <p:cNvSpPr>
            <a:spLocks noChangeShapeType="1"/>
          </p:cNvSpPr>
          <p:nvPr/>
        </p:nvSpPr>
        <p:spPr bwMode="auto">
          <a:xfrm flipH="1">
            <a:off x="2266950" y="4149725"/>
            <a:ext cx="935038" cy="35877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7360" name="Line 16"/>
          <p:cNvSpPr>
            <a:spLocks noChangeShapeType="1"/>
          </p:cNvSpPr>
          <p:nvPr/>
        </p:nvSpPr>
        <p:spPr bwMode="auto">
          <a:xfrm>
            <a:off x="4283075" y="4724400"/>
            <a:ext cx="0" cy="72072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7361" name="Line 17"/>
          <p:cNvSpPr>
            <a:spLocks noChangeShapeType="1"/>
          </p:cNvSpPr>
          <p:nvPr/>
        </p:nvSpPr>
        <p:spPr bwMode="auto">
          <a:xfrm>
            <a:off x="5722938" y="4005263"/>
            <a:ext cx="647700" cy="2159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7362" name="Line 18"/>
          <p:cNvSpPr>
            <a:spLocks noChangeShapeType="1"/>
          </p:cNvSpPr>
          <p:nvPr/>
        </p:nvSpPr>
        <p:spPr bwMode="auto">
          <a:xfrm>
            <a:off x="5938838" y="2997200"/>
            <a:ext cx="431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7363" name="Line 19"/>
          <p:cNvSpPr>
            <a:spLocks noChangeShapeType="1"/>
          </p:cNvSpPr>
          <p:nvPr/>
        </p:nvSpPr>
        <p:spPr bwMode="auto">
          <a:xfrm flipV="1">
            <a:off x="5507038" y="1844675"/>
            <a:ext cx="720725" cy="144463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7364" name="Rectangle 20"/>
          <p:cNvSpPr>
            <a:spLocks noChangeArrowheads="1"/>
          </p:cNvSpPr>
          <p:nvPr/>
        </p:nvSpPr>
        <p:spPr bwMode="auto">
          <a:xfrm>
            <a:off x="393700" y="6165850"/>
            <a:ext cx="4421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sr-Cyrl-CS" sz="1800">
                <a:solidFill>
                  <a:srgbClr val="0000FF"/>
                </a:solidFill>
                <a:latin typeface="Arial Black" pitchFamily="34" charset="0"/>
              </a:rPr>
              <a:t>У ПРИРОДИ ИМА МЕСТА ЗА СВЕ!</a:t>
            </a:r>
          </a:p>
        </p:txBody>
      </p:sp>
      <p:sp>
        <p:nvSpPr>
          <p:cNvPr id="57365" name="Rectangle 21"/>
          <p:cNvSpPr>
            <a:spLocks noChangeArrowheads="1"/>
          </p:cNvSpPr>
          <p:nvPr/>
        </p:nvSpPr>
        <p:spPr bwMode="auto">
          <a:xfrm>
            <a:off x="5219700" y="6165850"/>
            <a:ext cx="2414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sr-Cyrl-CS" sz="1800">
                <a:solidFill>
                  <a:srgbClr val="0000FF"/>
                </a:solidFill>
                <a:latin typeface="Arial Black" pitchFamily="34" charset="0"/>
              </a:rPr>
              <a:t>САЧУВАЈМО ЈЕ!!!</a:t>
            </a:r>
            <a:endParaRPr kumimoji="0" lang="en-US" sz="180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57366" name="Text Box 22"/>
          <p:cNvSpPr txBox="1">
            <a:spLocks noChangeArrowheads="1"/>
          </p:cNvSpPr>
          <p:nvPr/>
        </p:nvSpPr>
        <p:spPr bwMode="auto">
          <a:xfrm>
            <a:off x="6407150" y="1484313"/>
            <a:ext cx="2736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sr-Cyrl-CS" sz="1800">
                <a:latin typeface="Arial Black" pitchFamily="34" charset="0"/>
              </a:rPr>
              <a:t>Производња кисеоника</a:t>
            </a:r>
            <a:endParaRPr kumimoji="0" lang="en-US" sz="180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5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7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57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57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500"/>
                            </p:stCondLst>
                            <p:childTnLst>
                              <p:par>
                                <p:cTn id="3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500"/>
                            </p:stCondLst>
                            <p:childTnLst>
                              <p:par>
                                <p:cTn id="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1000"/>
                            </p:stCondLst>
                            <p:childTnLst>
                              <p:par>
                                <p:cTn id="4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60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6500"/>
                            </p:stCondLst>
                            <p:childTnLst>
                              <p:par>
                                <p:cTn id="5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1500"/>
                            </p:stCondLst>
                            <p:childTnLst>
                              <p:par>
                                <p:cTn id="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57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2000"/>
                            </p:stCondLst>
                            <p:childTnLst>
                              <p:par>
                                <p:cTn id="62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7000"/>
                            </p:stCondLst>
                            <p:childTnLst>
                              <p:par>
                                <p:cTn id="6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5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7500"/>
                            </p:stCondLst>
                            <p:childTnLst>
                              <p:par>
                                <p:cTn id="7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2500"/>
                            </p:stCondLst>
                            <p:childTnLst>
                              <p:par>
                                <p:cTn id="7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2000"/>
                                        <p:tgtEl>
                                          <p:spTgt spid="57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4500"/>
                            </p:stCondLst>
                            <p:childTnLst>
                              <p:par>
                                <p:cTn id="8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2000"/>
                                        <p:tgtEl>
                                          <p:spTgt spid="57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/>
      <p:bldP spid="57351" grpId="0"/>
      <p:bldP spid="57352" grpId="0"/>
      <p:bldP spid="57353" grpId="0"/>
      <p:bldP spid="57354" grpId="0"/>
      <p:bldP spid="57355" grpId="0"/>
      <p:bldP spid="57356" grpId="0"/>
      <p:bldP spid="57357" grpId="0" animBg="1"/>
      <p:bldP spid="57358" grpId="0" animBg="1"/>
      <p:bldP spid="57359" grpId="0" animBg="1"/>
      <p:bldP spid="57360" grpId="0" animBg="1"/>
      <p:bldP spid="57361" grpId="0" animBg="1"/>
      <p:bldP spid="57362" grpId="0" animBg="1"/>
      <p:bldP spid="57363" grpId="0" animBg="1"/>
      <p:bldP spid="57364" grpId="0"/>
      <p:bldP spid="57365" grpId="0"/>
      <p:bldP spid="573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5" name="AutoShape 7"/>
          <p:cNvSpPr>
            <a:spLocks noChangeArrowheads="1"/>
          </p:cNvSpPr>
          <p:nvPr/>
        </p:nvSpPr>
        <p:spPr bwMode="auto">
          <a:xfrm>
            <a:off x="2700338" y="908050"/>
            <a:ext cx="3384550" cy="3529013"/>
          </a:xfrm>
          <a:prstGeom prst="verticalScrol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0" lang="en-US" sz="1800">
              <a:latin typeface="Arial Black" pitchFamily="34" charset="0"/>
            </a:endParaRPr>
          </a:p>
        </p:txBody>
      </p:sp>
      <p:graphicFrame>
        <p:nvGraphicFramePr>
          <p:cNvPr id="32777" name="Object 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635375" y="1557338"/>
          <a:ext cx="1582738" cy="719137"/>
        </p:xfrm>
        <a:graphic>
          <a:graphicData uri="http://schemas.openxmlformats.org/presentationml/2006/ole">
            <p:oleObj spid="_x0000_s32777" name="Document" showAsIcon="1" r:id="rId3" imgW="914400" imgH="714240" progId="Word.Document.8">
              <p:embed/>
            </p:oleObj>
          </a:graphicData>
        </a:graphic>
      </p:graphicFrame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3419475" y="2276475"/>
            <a:ext cx="1800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sr-Cyrl-CS" sz="1800">
                <a:latin typeface="Arial Black" pitchFamily="34" charset="0"/>
              </a:rPr>
              <a:t>ШТА СМО НАУЧИЛИ?</a:t>
            </a:r>
            <a:endParaRPr kumimoji="0" lang="en-US" sz="1800">
              <a:latin typeface="Arial Black" pitchFamily="34" charset="0"/>
            </a:endParaRPr>
          </a:p>
        </p:txBody>
      </p:sp>
      <p:pic>
        <p:nvPicPr>
          <p:cNvPr id="32785" name="Picture 17" descr="na00864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952904">
            <a:off x="3652044" y="5141119"/>
            <a:ext cx="1093788" cy="838200"/>
          </a:xfrm>
          <a:prstGeom prst="rect">
            <a:avLst/>
          </a:prstGeom>
          <a:noFill/>
        </p:spPr>
      </p:pic>
      <p:pic>
        <p:nvPicPr>
          <p:cNvPr id="32786" name="Picture 18" descr="Ukras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9838" y="2997200"/>
            <a:ext cx="928687" cy="1079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2" name="Picture 10" descr="me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3429000"/>
            <a:ext cx="1085850" cy="12287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2339975" y="620713"/>
            <a:ext cx="4103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sr-Cyrl-CS">
                <a:latin typeface="Arial Black" pitchFamily="34" charset="0"/>
              </a:rPr>
              <a:t>РЕШИ  УКРШТЕНИЦУ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1979613" y="5949950"/>
            <a:ext cx="50403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sr-Latn-CS" sz="1800">
                <a:latin typeface="Arial Black" pitchFamily="34" charset="0"/>
              </a:rPr>
              <a:t>“</a:t>
            </a:r>
            <a:r>
              <a:rPr kumimoji="0" lang="sr-Cyrl-CS" sz="1800">
                <a:latin typeface="Arial Black" pitchFamily="34" charset="0"/>
              </a:rPr>
              <a:t>Ако  желиш  да  те  прати  срећа, буди  чешће  у  друштву  дрвећа</a:t>
            </a:r>
            <a:r>
              <a:rPr kumimoji="0" lang="sr-Latn-CS" sz="1800">
                <a:latin typeface="Arial Black" pitchFamily="34" charset="0"/>
              </a:rPr>
              <a:t>”.</a:t>
            </a:r>
            <a:endParaRPr kumimoji="0" lang="sr-Cyrl-CS" sz="1800">
              <a:latin typeface="Arial Black" pitchFamily="34" charset="0"/>
            </a:endParaRPr>
          </a:p>
        </p:txBody>
      </p:sp>
      <p:pic>
        <p:nvPicPr>
          <p:cNvPr id="13326" name="Picture 14" descr="vuk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2492375"/>
            <a:ext cx="1295400" cy="9715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329" name="Picture 17" descr="HG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4581525"/>
            <a:ext cx="1106488" cy="101758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553" name="Picture 241" descr=";l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92275" y="1628775"/>
            <a:ext cx="1223963" cy="798513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13591" name="Line 279"/>
          <p:cNvSpPr>
            <a:spLocks noChangeShapeType="1"/>
          </p:cNvSpPr>
          <p:nvPr/>
        </p:nvSpPr>
        <p:spPr bwMode="auto">
          <a:xfrm>
            <a:off x="1547813" y="3429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3597" name="Line 285"/>
          <p:cNvSpPr>
            <a:spLocks noChangeShapeType="1"/>
          </p:cNvSpPr>
          <p:nvPr/>
        </p:nvSpPr>
        <p:spPr bwMode="auto">
          <a:xfrm>
            <a:off x="1547813" y="3429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3621" name="Rectangle 309"/>
          <p:cNvSpPr>
            <a:spLocks noChangeArrowheads="1"/>
          </p:cNvSpPr>
          <p:nvPr/>
        </p:nvSpPr>
        <p:spPr bwMode="auto">
          <a:xfrm>
            <a:off x="4427538" y="1773238"/>
            <a:ext cx="649287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0" lang="en-US">
              <a:latin typeface="Arial Black" pitchFamily="34" charset="0"/>
            </a:endParaRPr>
          </a:p>
        </p:txBody>
      </p:sp>
      <p:sp>
        <p:nvSpPr>
          <p:cNvPr id="13633" name="Rectangle 321"/>
          <p:cNvSpPr>
            <a:spLocks noChangeArrowheads="1"/>
          </p:cNvSpPr>
          <p:nvPr/>
        </p:nvSpPr>
        <p:spPr bwMode="auto">
          <a:xfrm>
            <a:off x="3132138" y="1773238"/>
            <a:ext cx="649287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0" lang="en-US">
              <a:latin typeface="Arial Black" pitchFamily="34" charset="0"/>
            </a:endParaRPr>
          </a:p>
        </p:txBody>
      </p:sp>
      <p:sp>
        <p:nvSpPr>
          <p:cNvPr id="13634" name="Rectangle 322"/>
          <p:cNvSpPr>
            <a:spLocks noChangeArrowheads="1"/>
          </p:cNvSpPr>
          <p:nvPr/>
        </p:nvSpPr>
        <p:spPr bwMode="auto">
          <a:xfrm>
            <a:off x="3779838" y="1773238"/>
            <a:ext cx="649287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0" lang="en-US">
              <a:latin typeface="Arial Black" pitchFamily="34" charset="0"/>
            </a:endParaRPr>
          </a:p>
        </p:txBody>
      </p:sp>
      <p:sp>
        <p:nvSpPr>
          <p:cNvPr id="13635" name="Rectangle 323"/>
          <p:cNvSpPr>
            <a:spLocks noChangeArrowheads="1"/>
          </p:cNvSpPr>
          <p:nvPr/>
        </p:nvSpPr>
        <p:spPr bwMode="auto">
          <a:xfrm>
            <a:off x="5076825" y="2636838"/>
            <a:ext cx="649288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0" lang="en-US">
              <a:latin typeface="Arial Black" pitchFamily="34" charset="0"/>
            </a:endParaRPr>
          </a:p>
        </p:txBody>
      </p:sp>
      <p:sp>
        <p:nvSpPr>
          <p:cNvPr id="13636" name="Rectangle 324"/>
          <p:cNvSpPr>
            <a:spLocks noChangeArrowheads="1"/>
          </p:cNvSpPr>
          <p:nvPr/>
        </p:nvSpPr>
        <p:spPr bwMode="auto">
          <a:xfrm>
            <a:off x="3779838" y="2636838"/>
            <a:ext cx="649287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0" lang="en-US">
              <a:latin typeface="Arial Black" pitchFamily="34" charset="0"/>
            </a:endParaRPr>
          </a:p>
        </p:txBody>
      </p:sp>
      <p:sp>
        <p:nvSpPr>
          <p:cNvPr id="13637" name="Rectangle 325"/>
          <p:cNvSpPr>
            <a:spLocks noChangeArrowheads="1"/>
          </p:cNvSpPr>
          <p:nvPr/>
        </p:nvSpPr>
        <p:spPr bwMode="auto">
          <a:xfrm>
            <a:off x="4427538" y="2636838"/>
            <a:ext cx="649287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0" lang="en-US">
              <a:latin typeface="Arial Black" pitchFamily="34" charset="0"/>
            </a:endParaRPr>
          </a:p>
        </p:txBody>
      </p:sp>
      <p:sp>
        <p:nvSpPr>
          <p:cNvPr id="13638" name="Rectangle 326"/>
          <p:cNvSpPr>
            <a:spLocks noChangeArrowheads="1"/>
          </p:cNvSpPr>
          <p:nvPr/>
        </p:nvSpPr>
        <p:spPr bwMode="auto">
          <a:xfrm>
            <a:off x="7019925" y="3500438"/>
            <a:ext cx="649288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0" lang="en-US">
              <a:latin typeface="Arial Black" pitchFamily="34" charset="0"/>
            </a:endParaRPr>
          </a:p>
        </p:txBody>
      </p:sp>
      <p:sp>
        <p:nvSpPr>
          <p:cNvPr id="13639" name="Rectangle 327"/>
          <p:cNvSpPr>
            <a:spLocks noChangeArrowheads="1"/>
          </p:cNvSpPr>
          <p:nvPr/>
        </p:nvSpPr>
        <p:spPr bwMode="auto">
          <a:xfrm>
            <a:off x="7667625" y="3500438"/>
            <a:ext cx="649288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0" lang="en-US">
              <a:latin typeface="Arial Black" pitchFamily="34" charset="0"/>
            </a:endParaRPr>
          </a:p>
        </p:txBody>
      </p:sp>
      <p:sp>
        <p:nvSpPr>
          <p:cNvPr id="13640" name="Rectangle 328"/>
          <p:cNvSpPr>
            <a:spLocks noChangeArrowheads="1"/>
          </p:cNvSpPr>
          <p:nvPr/>
        </p:nvSpPr>
        <p:spPr bwMode="auto">
          <a:xfrm>
            <a:off x="6372225" y="3500438"/>
            <a:ext cx="649288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0" lang="en-US">
              <a:latin typeface="Arial Black" pitchFamily="34" charset="0"/>
            </a:endParaRPr>
          </a:p>
        </p:txBody>
      </p:sp>
      <p:sp>
        <p:nvSpPr>
          <p:cNvPr id="13641" name="Rectangle 329"/>
          <p:cNvSpPr>
            <a:spLocks noChangeArrowheads="1"/>
          </p:cNvSpPr>
          <p:nvPr/>
        </p:nvSpPr>
        <p:spPr bwMode="auto">
          <a:xfrm>
            <a:off x="5724525" y="3500438"/>
            <a:ext cx="649288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0" lang="en-US">
              <a:latin typeface="Arial Black" pitchFamily="34" charset="0"/>
            </a:endParaRPr>
          </a:p>
        </p:txBody>
      </p:sp>
      <p:sp>
        <p:nvSpPr>
          <p:cNvPr id="13642" name="Rectangle 330"/>
          <p:cNvSpPr>
            <a:spLocks noChangeArrowheads="1"/>
          </p:cNvSpPr>
          <p:nvPr/>
        </p:nvSpPr>
        <p:spPr bwMode="auto">
          <a:xfrm>
            <a:off x="5076825" y="3500438"/>
            <a:ext cx="649288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0" lang="en-US">
              <a:latin typeface="Arial Black" pitchFamily="34" charset="0"/>
            </a:endParaRPr>
          </a:p>
        </p:txBody>
      </p:sp>
      <p:sp>
        <p:nvSpPr>
          <p:cNvPr id="13643" name="Rectangle 331"/>
          <p:cNvSpPr>
            <a:spLocks noChangeArrowheads="1"/>
          </p:cNvSpPr>
          <p:nvPr/>
        </p:nvSpPr>
        <p:spPr bwMode="auto">
          <a:xfrm>
            <a:off x="4427538" y="3500438"/>
            <a:ext cx="649287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0" lang="en-US">
              <a:latin typeface="Arial Black" pitchFamily="34" charset="0"/>
            </a:endParaRPr>
          </a:p>
        </p:txBody>
      </p:sp>
      <p:sp>
        <p:nvSpPr>
          <p:cNvPr id="13644" name="Rectangle 332"/>
          <p:cNvSpPr>
            <a:spLocks noChangeArrowheads="1"/>
          </p:cNvSpPr>
          <p:nvPr/>
        </p:nvSpPr>
        <p:spPr bwMode="auto">
          <a:xfrm>
            <a:off x="4427538" y="4365625"/>
            <a:ext cx="649287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45" name="Rectangle 333"/>
          <p:cNvSpPr>
            <a:spLocks noChangeArrowheads="1"/>
          </p:cNvSpPr>
          <p:nvPr/>
        </p:nvSpPr>
        <p:spPr bwMode="auto">
          <a:xfrm>
            <a:off x="2484438" y="4365625"/>
            <a:ext cx="649287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46" name="Rectangle 334"/>
          <p:cNvSpPr>
            <a:spLocks noChangeArrowheads="1"/>
          </p:cNvSpPr>
          <p:nvPr/>
        </p:nvSpPr>
        <p:spPr bwMode="auto">
          <a:xfrm>
            <a:off x="3132138" y="4365625"/>
            <a:ext cx="649287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47" name="Rectangle 335"/>
          <p:cNvSpPr>
            <a:spLocks noChangeArrowheads="1"/>
          </p:cNvSpPr>
          <p:nvPr/>
        </p:nvSpPr>
        <p:spPr bwMode="auto">
          <a:xfrm>
            <a:off x="3779838" y="4365625"/>
            <a:ext cx="649287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48" name="Rectangle 336"/>
          <p:cNvSpPr>
            <a:spLocks noChangeArrowheads="1"/>
          </p:cNvSpPr>
          <p:nvPr/>
        </p:nvSpPr>
        <p:spPr bwMode="auto">
          <a:xfrm>
            <a:off x="3132138" y="1773238"/>
            <a:ext cx="649287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0" lang="sr-Cyrl-CS" sz="1800">
                <a:latin typeface="Arial Black" pitchFamily="34" charset="0"/>
              </a:rPr>
              <a:t>М</a:t>
            </a:r>
            <a:endParaRPr kumimoji="0" lang="en-US" sz="1800">
              <a:latin typeface="Arial Black" pitchFamily="34" charset="0"/>
            </a:endParaRPr>
          </a:p>
        </p:txBody>
      </p:sp>
      <p:sp>
        <p:nvSpPr>
          <p:cNvPr id="13649" name="Rectangle 337"/>
          <p:cNvSpPr>
            <a:spLocks noChangeArrowheads="1"/>
          </p:cNvSpPr>
          <p:nvPr/>
        </p:nvSpPr>
        <p:spPr bwMode="auto">
          <a:xfrm>
            <a:off x="3779838" y="1773238"/>
            <a:ext cx="649287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0" lang="sr-Cyrl-CS" sz="1800">
                <a:latin typeface="Arial Black" pitchFamily="34" charset="0"/>
              </a:rPr>
              <a:t>И</a:t>
            </a:r>
            <a:endParaRPr kumimoji="0" lang="en-US" sz="1800">
              <a:latin typeface="Arial Black" pitchFamily="34" charset="0"/>
            </a:endParaRPr>
          </a:p>
        </p:txBody>
      </p:sp>
      <p:sp>
        <p:nvSpPr>
          <p:cNvPr id="13650" name="Rectangle 338"/>
          <p:cNvSpPr>
            <a:spLocks noChangeArrowheads="1"/>
          </p:cNvSpPr>
          <p:nvPr/>
        </p:nvSpPr>
        <p:spPr bwMode="auto">
          <a:xfrm>
            <a:off x="4427538" y="1773238"/>
            <a:ext cx="649287" cy="863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0" lang="sr-Cyrl-CS" sz="1800">
                <a:latin typeface="Arial Black" pitchFamily="34" charset="0"/>
              </a:rPr>
              <a:t>Ш</a:t>
            </a:r>
            <a:endParaRPr kumimoji="0" lang="en-US" sz="1800">
              <a:latin typeface="Arial Black" pitchFamily="34" charset="0"/>
            </a:endParaRPr>
          </a:p>
        </p:txBody>
      </p:sp>
      <p:sp>
        <p:nvSpPr>
          <p:cNvPr id="13651" name="Rectangle 339"/>
          <p:cNvSpPr>
            <a:spLocks noChangeArrowheads="1"/>
          </p:cNvSpPr>
          <p:nvPr/>
        </p:nvSpPr>
        <p:spPr bwMode="auto">
          <a:xfrm>
            <a:off x="3779838" y="2636838"/>
            <a:ext cx="649287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0" lang="sr-Cyrl-CS" sz="1800">
                <a:latin typeface="Arial Black" pitchFamily="34" charset="0"/>
              </a:rPr>
              <a:t>В</a:t>
            </a:r>
            <a:endParaRPr kumimoji="0" lang="en-US" sz="1800">
              <a:latin typeface="Arial Black" pitchFamily="34" charset="0"/>
            </a:endParaRPr>
          </a:p>
        </p:txBody>
      </p:sp>
      <p:sp>
        <p:nvSpPr>
          <p:cNvPr id="13652" name="Rectangle 340"/>
          <p:cNvSpPr>
            <a:spLocks noChangeArrowheads="1"/>
          </p:cNvSpPr>
          <p:nvPr/>
        </p:nvSpPr>
        <p:spPr bwMode="auto">
          <a:xfrm>
            <a:off x="4427538" y="2636838"/>
            <a:ext cx="649287" cy="863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0" lang="sr-Cyrl-CS" sz="1800">
                <a:latin typeface="Arial Black" pitchFamily="34" charset="0"/>
              </a:rPr>
              <a:t>У</a:t>
            </a:r>
            <a:endParaRPr kumimoji="0" lang="en-US" sz="1800">
              <a:latin typeface="Arial Black" pitchFamily="34" charset="0"/>
            </a:endParaRPr>
          </a:p>
        </p:txBody>
      </p:sp>
      <p:sp>
        <p:nvSpPr>
          <p:cNvPr id="13653" name="Rectangle 341"/>
          <p:cNvSpPr>
            <a:spLocks noChangeArrowheads="1"/>
          </p:cNvSpPr>
          <p:nvPr/>
        </p:nvSpPr>
        <p:spPr bwMode="auto">
          <a:xfrm>
            <a:off x="5076825" y="2636838"/>
            <a:ext cx="649288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0" lang="sr-Cyrl-CS" sz="1800">
                <a:latin typeface="Arial Black" pitchFamily="34" charset="0"/>
              </a:rPr>
              <a:t>К</a:t>
            </a:r>
            <a:endParaRPr kumimoji="0" lang="en-US" sz="1800">
              <a:latin typeface="Arial Black" pitchFamily="34" charset="0"/>
            </a:endParaRPr>
          </a:p>
        </p:txBody>
      </p:sp>
      <p:sp>
        <p:nvSpPr>
          <p:cNvPr id="13654" name="Rectangle 342"/>
          <p:cNvSpPr>
            <a:spLocks noChangeArrowheads="1"/>
          </p:cNvSpPr>
          <p:nvPr/>
        </p:nvSpPr>
        <p:spPr bwMode="auto">
          <a:xfrm>
            <a:off x="4427538" y="3500438"/>
            <a:ext cx="649287" cy="863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0" lang="sr-Cyrl-CS" sz="1800">
                <a:latin typeface="Arial Black" pitchFamily="34" charset="0"/>
              </a:rPr>
              <a:t>М</a:t>
            </a:r>
            <a:endParaRPr kumimoji="0" lang="en-US" sz="1800">
              <a:latin typeface="Arial Black" pitchFamily="34" charset="0"/>
            </a:endParaRPr>
          </a:p>
        </p:txBody>
      </p:sp>
      <p:sp>
        <p:nvSpPr>
          <p:cNvPr id="13655" name="Rectangle 343"/>
          <p:cNvSpPr>
            <a:spLocks noChangeArrowheads="1"/>
          </p:cNvSpPr>
          <p:nvPr/>
        </p:nvSpPr>
        <p:spPr bwMode="auto">
          <a:xfrm>
            <a:off x="5076825" y="3500438"/>
            <a:ext cx="649288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0" lang="sr-Cyrl-CS" sz="1800">
                <a:latin typeface="Arial Black" pitchFamily="34" charset="0"/>
              </a:rPr>
              <a:t>Е</a:t>
            </a:r>
            <a:endParaRPr kumimoji="0" lang="en-US" sz="1800">
              <a:latin typeface="Arial Black" pitchFamily="34" charset="0"/>
            </a:endParaRPr>
          </a:p>
        </p:txBody>
      </p:sp>
      <p:sp>
        <p:nvSpPr>
          <p:cNvPr id="13656" name="Rectangle 344"/>
          <p:cNvSpPr>
            <a:spLocks noChangeArrowheads="1"/>
          </p:cNvSpPr>
          <p:nvPr/>
        </p:nvSpPr>
        <p:spPr bwMode="auto">
          <a:xfrm>
            <a:off x="5724525" y="3500438"/>
            <a:ext cx="649288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0" lang="sr-Cyrl-CS" sz="1800">
                <a:latin typeface="Arial Black" pitchFamily="34" charset="0"/>
              </a:rPr>
              <a:t>Д</a:t>
            </a:r>
            <a:endParaRPr kumimoji="0" lang="en-US" sz="1800">
              <a:latin typeface="Arial Black" pitchFamily="34" charset="0"/>
            </a:endParaRPr>
          </a:p>
        </p:txBody>
      </p:sp>
      <p:sp>
        <p:nvSpPr>
          <p:cNvPr id="13657" name="Rectangle 345"/>
          <p:cNvSpPr>
            <a:spLocks noChangeArrowheads="1"/>
          </p:cNvSpPr>
          <p:nvPr/>
        </p:nvSpPr>
        <p:spPr bwMode="auto">
          <a:xfrm>
            <a:off x="6372225" y="3500438"/>
            <a:ext cx="649288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0" lang="sr-Cyrl-CS" sz="1800">
                <a:latin typeface="Arial Black" pitchFamily="34" charset="0"/>
              </a:rPr>
              <a:t>В</a:t>
            </a:r>
            <a:endParaRPr kumimoji="0" lang="en-US" sz="1800">
              <a:latin typeface="Arial Black" pitchFamily="34" charset="0"/>
            </a:endParaRPr>
          </a:p>
        </p:txBody>
      </p:sp>
      <p:sp>
        <p:nvSpPr>
          <p:cNvPr id="13658" name="Rectangle 346"/>
          <p:cNvSpPr>
            <a:spLocks noChangeArrowheads="1"/>
          </p:cNvSpPr>
          <p:nvPr/>
        </p:nvSpPr>
        <p:spPr bwMode="auto">
          <a:xfrm>
            <a:off x="7019925" y="3500438"/>
            <a:ext cx="649288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0" lang="sr-Cyrl-CS" sz="1800">
                <a:latin typeface="Arial Black" pitchFamily="34" charset="0"/>
              </a:rPr>
              <a:t>Е</a:t>
            </a:r>
            <a:endParaRPr kumimoji="0" lang="en-US" sz="1800">
              <a:latin typeface="Arial Black" pitchFamily="34" charset="0"/>
            </a:endParaRPr>
          </a:p>
        </p:txBody>
      </p:sp>
      <p:sp>
        <p:nvSpPr>
          <p:cNvPr id="13659" name="Rectangle 347"/>
          <p:cNvSpPr>
            <a:spLocks noChangeArrowheads="1"/>
          </p:cNvSpPr>
          <p:nvPr/>
        </p:nvSpPr>
        <p:spPr bwMode="auto">
          <a:xfrm>
            <a:off x="7667625" y="3500438"/>
            <a:ext cx="649288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0" lang="sr-Cyrl-CS" sz="1800">
                <a:latin typeface="Arial Black" pitchFamily="34" charset="0"/>
              </a:rPr>
              <a:t>Д</a:t>
            </a:r>
            <a:endParaRPr kumimoji="0" lang="en-US" sz="1800">
              <a:latin typeface="Arial Black" pitchFamily="34" charset="0"/>
            </a:endParaRPr>
          </a:p>
        </p:txBody>
      </p:sp>
      <p:sp>
        <p:nvSpPr>
          <p:cNvPr id="13660" name="Rectangle 348"/>
          <p:cNvSpPr>
            <a:spLocks noChangeArrowheads="1"/>
          </p:cNvSpPr>
          <p:nvPr/>
        </p:nvSpPr>
        <p:spPr bwMode="auto">
          <a:xfrm>
            <a:off x="2484438" y="4365625"/>
            <a:ext cx="649287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0" lang="sr-Cyrl-CS" sz="1800">
                <a:latin typeface="Arial Black" pitchFamily="34" charset="0"/>
              </a:rPr>
              <a:t>С</a:t>
            </a:r>
            <a:endParaRPr kumimoji="0" lang="en-US" sz="1800">
              <a:latin typeface="Arial Black" pitchFamily="34" charset="0"/>
            </a:endParaRPr>
          </a:p>
        </p:txBody>
      </p:sp>
      <p:sp>
        <p:nvSpPr>
          <p:cNvPr id="13661" name="Rectangle 349"/>
          <p:cNvSpPr>
            <a:spLocks noChangeArrowheads="1"/>
          </p:cNvSpPr>
          <p:nvPr/>
        </p:nvSpPr>
        <p:spPr bwMode="auto">
          <a:xfrm>
            <a:off x="3132138" y="4365625"/>
            <a:ext cx="649287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0" lang="sr-Cyrl-CS" sz="1800">
                <a:latin typeface="Arial Black" pitchFamily="34" charset="0"/>
              </a:rPr>
              <a:t>Р</a:t>
            </a:r>
            <a:endParaRPr kumimoji="0" lang="en-US" sz="1800">
              <a:latin typeface="Arial Black" pitchFamily="34" charset="0"/>
            </a:endParaRPr>
          </a:p>
        </p:txBody>
      </p:sp>
      <p:sp>
        <p:nvSpPr>
          <p:cNvPr id="13662" name="Rectangle 350"/>
          <p:cNvSpPr>
            <a:spLocks noChangeArrowheads="1"/>
          </p:cNvSpPr>
          <p:nvPr/>
        </p:nvSpPr>
        <p:spPr bwMode="auto">
          <a:xfrm>
            <a:off x="3779838" y="4365625"/>
            <a:ext cx="649287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0" lang="sr-Cyrl-CS" sz="1800">
                <a:latin typeface="Arial Black" pitchFamily="34" charset="0"/>
              </a:rPr>
              <a:t>Н</a:t>
            </a:r>
            <a:endParaRPr kumimoji="0" lang="en-US" sz="1800">
              <a:latin typeface="Arial Black" pitchFamily="34" charset="0"/>
            </a:endParaRPr>
          </a:p>
        </p:txBody>
      </p:sp>
      <p:sp>
        <p:nvSpPr>
          <p:cNvPr id="13663" name="Rectangle 351"/>
          <p:cNvSpPr>
            <a:spLocks noChangeArrowheads="1"/>
          </p:cNvSpPr>
          <p:nvPr/>
        </p:nvSpPr>
        <p:spPr bwMode="auto">
          <a:xfrm>
            <a:off x="4427538" y="4365625"/>
            <a:ext cx="649287" cy="863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0" lang="sr-Cyrl-CS" sz="1800">
                <a:latin typeface="Arial Black" pitchFamily="34" charset="0"/>
              </a:rPr>
              <a:t>А</a:t>
            </a:r>
            <a:endParaRPr kumimoji="0" lang="en-US" sz="1800"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500"/>
                            </p:stCondLst>
                            <p:childTnLst>
                              <p:par>
                                <p:cTn id="5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6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500"/>
                            </p:stCondLst>
                            <p:childTnLst>
                              <p:par>
                                <p:cTn id="7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1000"/>
                            </p:stCondLst>
                            <p:childTnLst>
                              <p:par>
                                <p:cTn id="9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3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3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3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3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3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3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6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3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3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8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1" dur="2000"/>
                                        <p:tgtEl>
                                          <p:spTgt spid="1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7500"/>
                            </p:stCondLst>
                            <p:childTnLst>
                              <p:par>
                                <p:cTn id="19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5" dur="2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9500"/>
                            </p:stCondLst>
                            <p:childTnLst>
                              <p:par>
                                <p:cTn id="19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9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3" dur="20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3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000"/>
                            </p:stCondLst>
                            <p:childTnLst>
                              <p:par>
                                <p:cTn id="21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13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2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13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13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1000"/>
                            </p:stCondLst>
                            <p:childTnLst>
                              <p:par>
                                <p:cTn id="25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13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000"/>
                            </p:stCondLst>
                            <p:childTnLst>
                              <p:par>
                                <p:cTn id="26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13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13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1000"/>
                            </p:stCondLst>
                            <p:childTnLst>
                              <p:par>
                                <p:cTn id="28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13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13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3000"/>
                            </p:stCondLst>
                            <p:childTnLst>
                              <p:par>
                                <p:cTn id="30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13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4000"/>
                            </p:stCondLst>
                            <p:childTnLst>
                              <p:par>
                                <p:cTn id="31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13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5000"/>
                            </p:stCondLst>
                            <p:childTnLst>
                              <p:par>
                                <p:cTn id="32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13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13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1000"/>
                            </p:stCondLst>
                            <p:childTnLst>
                              <p:par>
                                <p:cTn id="35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13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000"/>
                            </p:stCondLst>
                            <p:childTnLst>
                              <p:par>
                                <p:cTn id="36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 fill="hold"/>
                                        <p:tgtEl>
                                          <p:spTgt spid="13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3000"/>
                            </p:stCondLst>
                            <p:childTnLst>
                              <p:par>
                                <p:cTn id="37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13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2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9" dur="2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5" grpId="0"/>
      <p:bldP spid="13621" grpId="0" animBg="1"/>
      <p:bldP spid="13633" grpId="0" animBg="1"/>
      <p:bldP spid="13634" grpId="0" animBg="1"/>
      <p:bldP spid="13635" grpId="0" animBg="1"/>
      <p:bldP spid="13636" grpId="0" animBg="1"/>
      <p:bldP spid="13637" grpId="0" animBg="1"/>
      <p:bldP spid="13638" grpId="0" animBg="1"/>
      <p:bldP spid="13639" grpId="0" animBg="1"/>
      <p:bldP spid="13640" grpId="0" animBg="1"/>
      <p:bldP spid="13641" grpId="0" animBg="1"/>
      <p:bldP spid="13642" grpId="0" animBg="1"/>
      <p:bldP spid="13643" grpId="0" animBg="1"/>
      <p:bldP spid="13644" grpId="0" animBg="1"/>
      <p:bldP spid="13645" grpId="0" animBg="1"/>
      <p:bldP spid="13646" grpId="0" animBg="1"/>
      <p:bldP spid="13647" grpId="0" animBg="1"/>
      <p:bldP spid="13648" grpId="0" animBg="1"/>
      <p:bldP spid="13649" grpId="0" animBg="1"/>
      <p:bldP spid="13650" grpId="0" animBg="1"/>
      <p:bldP spid="13651" grpId="0" animBg="1"/>
      <p:bldP spid="13652" grpId="0" animBg="1"/>
      <p:bldP spid="13653" grpId="0" animBg="1"/>
      <p:bldP spid="13654" grpId="0" animBg="1"/>
      <p:bldP spid="13655" grpId="0" animBg="1"/>
      <p:bldP spid="13656" grpId="0" animBg="1"/>
      <p:bldP spid="13657" grpId="0" animBg="1"/>
      <p:bldP spid="13658" grpId="0" animBg="1"/>
      <p:bldP spid="13659" grpId="0" animBg="1"/>
      <p:bldP spid="13660" grpId="0" animBg="1"/>
      <p:bldP spid="13661" grpId="0" animBg="1"/>
      <p:bldP spid="13662" grpId="0" animBg="1"/>
      <p:bldP spid="1366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3419475" y="188913"/>
            <a:ext cx="4876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sr-Cyrl-CS" b="1">
                <a:latin typeface="Arial" charset="0"/>
              </a:rPr>
              <a:t>је животна заједница дрвенастих и зељастих биљака и животиња.</a:t>
            </a:r>
            <a:endParaRPr kumimoji="0" lang="en-US" b="1">
              <a:solidFill>
                <a:srgbClr val="336600"/>
              </a:solidFill>
              <a:latin typeface="Arial" charset="0"/>
            </a:endParaRP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395288" y="1844675"/>
            <a:ext cx="8064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sr-Cyrl-CS" sz="1800">
                <a:latin typeface="Arial Black" pitchFamily="34" charset="0"/>
              </a:rPr>
              <a:t>Биљке у шуми су распоређене по спратовима.</a:t>
            </a: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468313" y="260350"/>
            <a:ext cx="27352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sr-Cyrl-CS" sz="5400" b="1">
                <a:latin typeface="Arial Black" pitchFamily="34" charset="0"/>
              </a:rPr>
              <a:t>ШУМА</a:t>
            </a:r>
          </a:p>
        </p:txBody>
      </p:sp>
      <p:pic>
        <p:nvPicPr>
          <p:cNvPr id="33803" name="Picture 11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997200"/>
            <a:ext cx="4038600" cy="3024188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468313" y="2565400"/>
            <a:ext cx="3671887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sr-Cyrl-CS" sz="1800">
                <a:solidFill>
                  <a:srgbClr val="FFFF99"/>
                </a:solidFill>
                <a:latin typeface="Arial Black" pitchFamily="34" charset="0"/>
              </a:rPr>
              <a:t>Спрат дрвенастих биљака</a:t>
            </a:r>
          </a:p>
          <a:p>
            <a:pPr>
              <a:spcBef>
                <a:spcPct val="50000"/>
              </a:spcBef>
            </a:pPr>
            <a:r>
              <a:rPr kumimoji="0" lang="sr-Cyrl-CS" sz="1800">
                <a:solidFill>
                  <a:srgbClr val="FFFF99"/>
                </a:solidFill>
                <a:latin typeface="Arial Black" pitchFamily="34" charset="0"/>
              </a:rPr>
              <a:t>(буква,храст,јавор)</a:t>
            </a:r>
            <a:endParaRPr kumimoji="0" lang="en-US" sz="1800">
              <a:solidFill>
                <a:srgbClr val="FFFF99"/>
              </a:solidFill>
              <a:latin typeface="Arial Black" pitchFamily="34" charset="0"/>
            </a:endParaRP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539750" y="3573463"/>
            <a:ext cx="3527425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sr-Cyrl-CS" sz="1800">
                <a:solidFill>
                  <a:schemeClr val="accent1"/>
                </a:solidFill>
                <a:latin typeface="Arial Black" pitchFamily="34" charset="0"/>
              </a:rPr>
              <a:t>Спрат мањих и већих</a:t>
            </a:r>
            <a:r>
              <a:rPr kumimoji="0" lang="sr-Cyrl-CS" sz="1800">
                <a:latin typeface="Arial Black" pitchFamily="34" charset="0"/>
              </a:rPr>
              <a:t> </a:t>
            </a:r>
            <a:r>
              <a:rPr kumimoji="0" lang="sr-Cyrl-CS" sz="1800">
                <a:solidFill>
                  <a:schemeClr val="accent1"/>
                </a:solidFill>
                <a:latin typeface="Arial Black" pitchFamily="34" charset="0"/>
              </a:rPr>
              <a:t>жбунасти биљака</a:t>
            </a:r>
          </a:p>
          <a:p>
            <a:pPr>
              <a:spcBef>
                <a:spcPct val="50000"/>
              </a:spcBef>
            </a:pPr>
            <a:r>
              <a:rPr kumimoji="0" lang="sr-Cyrl-CS" sz="1800">
                <a:solidFill>
                  <a:schemeClr val="accent1"/>
                </a:solidFill>
                <a:latin typeface="Arial Black" pitchFamily="34" charset="0"/>
              </a:rPr>
              <a:t>(глог,леска,дрен,купина,трњина...)</a:t>
            </a:r>
            <a:endParaRPr kumimoji="0" lang="en-US" sz="180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539750" y="5013325"/>
            <a:ext cx="381635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sr-Cyrl-CS" sz="1800">
                <a:solidFill>
                  <a:srgbClr val="FFFF00"/>
                </a:solidFill>
                <a:latin typeface="Arial Black" pitchFamily="34" charset="0"/>
              </a:rPr>
              <a:t>Спрат зељастих биљака</a:t>
            </a:r>
          </a:p>
          <a:p>
            <a:pPr>
              <a:spcBef>
                <a:spcPct val="50000"/>
              </a:spcBef>
            </a:pPr>
            <a:r>
              <a:rPr kumimoji="0" lang="sr-Cyrl-CS" sz="1800">
                <a:solidFill>
                  <a:srgbClr val="FFFF00"/>
                </a:solidFill>
                <a:latin typeface="Arial Black" pitchFamily="34" charset="0"/>
              </a:rPr>
              <a:t>(дивља јагода,љубичица,</a:t>
            </a:r>
            <a:r>
              <a:rPr kumimoji="0" lang="sr-Latn-CS" sz="1800">
                <a:solidFill>
                  <a:srgbClr val="FFFF00"/>
                </a:solidFill>
                <a:latin typeface="Arial Black" pitchFamily="34" charset="0"/>
              </a:rPr>
              <a:t> j</a:t>
            </a:r>
            <a:r>
              <a:rPr kumimoji="0" lang="sr-Cyrl-CS" sz="1800">
                <a:solidFill>
                  <a:srgbClr val="FFFF00"/>
                </a:solidFill>
                <a:latin typeface="Arial Black" pitchFamily="34" charset="0"/>
              </a:rPr>
              <a:t>агорчевина,висибаба)</a:t>
            </a:r>
            <a:endParaRPr kumimoji="0" lang="en-US" sz="180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>
            <a:off x="4067175" y="2852738"/>
            <a:ext cx="2663825" cy="720725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>
            <a:off x="3419475" y="4005263"/>
            <a:ext cx="2232025" cy="576262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3809" name="Line 17"/>
          <p:cNvSpPr>
            <a:spLocks noChangeShapeType="1"/>
          </p:cNvSpPr>
          <p:nvPr/>
        </p:nvSpPr>
        <p:spPr bwMode="auto">
          <a:xfrm>
            <a:off x="3924300" y="5300663"/>
            <a:ext cx="1223963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3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3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3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3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20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500"/>
                            </p:stCondLst>
                            <p:childTnLst>
                              <p:par>
                                <p:cTn id="4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20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000"/>
                            </p:stCondLst>
                            <p:childTnLst>
                              <p:par>
                                <p:cTn id="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20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0"/>
                            </p:stCondLst>
                            <p:childTnLst>
                              <p:par>
                                <p:cTn id="5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1" build="allAtOnce"/>
      <p:bldP spid="33804" grpId="0"/>
      <p:bldP spid="33805" grpId="0"/>
      <p:bldP spid="33806" grpId="0"/>
      <p:bldP spid="33807" grpId="0" animBg="1"/>
      <p:bldP spid="33808" grpId="0" animBg="1"/>
      <p:bldP spid="3380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7" name="Text Box 15"/>
          <p:cNvSpPr txBox="1">
            <a:spLocks noChangeArrowheads="1"/>
          </p:cNvSpPr>
          <p:nvPr/>
        </p:nvSpPr>
        <p:spPr bwMode="auto">
          <a:xfrm>
            <a:off x="611188" y="1125538"/>
            <a:ext cx="2209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sr-Cyrl-CS" sz="1800">
                <a:solidFill>
                  <a:srgbClr val="FFCC00"/>
                </a:solidFill>
                <a:latin typeface="Arial Black" pitchFamily="34" charset="0"/>
              </a:rPr>
              <a:t>ЛИСТОПАДНЕ</a:t>
            </a:r>
            <a:endParaRPr kumimoji="0" lang="en-US" sz="1800">
              <a:solidFill>
                <a:srgbClr val="FFCC00"/>
              </a:solidFill>
              <a:latin typeface="Arial Black" pitchFamily="34" charset="0"/>
            </a:endParaRPr>
          </a:p>
        </p:txBody>
      </p:sp>
      <p:sp>
        <p:nvSpPr>
          <p:cNvPr id="54288" name="Text Box 16"/>
          <p:cNvSpPr txBox="1">
            <a:spLocks noChangeArrowheads="1"/>
          </p:cNvSpPr>
          <p:nvPr/>
        </p:nvSpPr>
        <p:spPr bwMode="auto">
          <a:xfrm>
            <a:off x="5364163" y="1125538"/>
            <a:ext cx="2438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sr-Cyrl-CS" sz="1800">
                <a:solidFill>
                  <a:srgbClr val="FFFF00"/>
                </a:solidFill>
                <a:latin typeface="Arial Black" pitchFamily="34" charset="0"/>
              </a:rPr>
              <a:t>ЧЕТИНАРСКЕ</a:t>
            </a:r>
            <a:endParaRPr kumimoji="0" lang="en-US" sz="180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54289" name="Picture 17" descr="BD13730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3213100"/>
            <a:ext cx="1714500" cy="2171700"/>
          </a:xfrm>
          <a:prstGeom prst="rect">
            <a:avLst/>
          </a:prstGeom>
          <a:noFill/>
        </p:spPr>
      </p:pic>
      <p:sp>
        <p:nvSpPr>
          <p:cNvPr id="54290" name="Text Box 18"/>
          <p:cNvSpPr txBox="1">
            <a:spLocks noChangeArrowheads="1"/>
          </p:cNvSpPr>
          <p:nvPr/>
        </p:nvSpPr>
        <p:spPr bwMode="auto">
          <a:xfrm>
            <a:off x="1763713" y="188913"/>
            <a:ext cx="49688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sr-Cyrl-CS" sz="5400">
                <a:latin typeface="Arial Black" pitchFamily="34" charset="0"/>
              </a:rPr>
              <a:t>ШУМЕ</a:t>
            </a:r>
          </a:p>
        </p:txBody>
      </p:sp>
      <p:sp>
        <p:nvSpPr>
          <p:cNvPr id="54291" name="Text Box 19"/>
          <p:cNvSpPr txBox="1">
            <a:spLocks noChangeArrowheads="1"/>
          </p:cNvSpPr>
          <p:nvPr/>
        </p:nvSpPr>
        <p:spPr bwMode="auto">
          <a:xfrm>
            <a:off x="179388" y="1628775"/>
            <a:ext cx="38877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sr-Cyrl-CS" sz="1800">
                <a:solidFill>
                  <a:srgbClr val="FFCC00"/>
                </a:solidFill>
                <a:latin typeface="Arial Black" pitchFamily="34" charset="0"/>
              </a:rPr>
              <a:t>Дрвеће листопадних шума има  широке и крупне листове,који се појављују у пролеће, а у јесен опадају</a:t>
            </a:r>
            <a:r>
              <a:rPr kumimoji="0" lang="en-US" sz="1800">
                <a:solidFill>
                  <a:srgbClr val="FFCC00"/>
                </a:solidFill>
                <a:latin typeface="Arial Black" pitchFamily="34" charset="0"/>
              </a:rPr>
              <a:t>.</a:t>
            </a:r>
          </a:p>
        </p:txBody>
      </p:sp>
      <p:sp>
        <p:nvSpPr>
          <p:cNvPr id="54292" name="Text Box 20"/>
          <p:cNvSpPr txBox="1">
            <a:spLocks noChangeArrowheads="1"/>
          </p:cNvSpPr>
          <p:nvPr/>
        </p:nvSpPr>
        <p:spPr bwMode="auto">
          <a:xfrm>
            <a:off x="4500563" y="1628775"/>
            <a:ext cx="374332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sr-Cyrl-CS" sz="1800">
                <a:solidFill>
                  <a:srgbClr val="FFFF00"/>
                </a:solidFill>
                <a:latin typeface="Arial Black" pitchFamily="34" charset="0"/>
              </a:rPr>
              <a:t>Четинаре одликује лист у облику иглица-четина.    Он успешно издржава хладноћу,тако да у току зиме не опада</a:t>
            </a:r>
            <a:r>
              <a:rPr kumimoji="0" lang="en-US" sz="1800">
                <a:solidFill>
                  <a:srgbClr val="FFFF00"/>
                </a:solidFill>
                <a:latin typeface="Arial Black" pitchFamily="34" charset="0"/>
              </a:rPr>
              <a:t>.</a:t>
            </a:r>
          </a:p>
        </p:txBody>
      </p:sp>
      <p:sp>
        <p:nvSpPr>
          <p:cNvPr id="54293" name="Text Box 21"/>
          <p:cNvSpPr txBox="1">
            <a:spLocks noChangeArrowheads="1"/>
          </p:cNvSpPr>
          <p:nvPr/>
        </p:nvSpPr>
        <p:spPr bwMode="auto">
          <a:xfrm>
            <a:off x="2916238" y="3213100"/>
            <a:ext cx="24479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sr-Cyrl-CS" sz="1800">
                <a:latin typeface="Arial Black" pitchFamily="34" charset="0"/>
              </a:rPr>
              <a:t>МЕШОВИТЕ</a:t>
            </a:r>
          </a:p>
          <a:p>
            <a:pPr algn="ctr">
              <a:spcBef>
                <a:spcPct val="50000"/>
              </a:spcBef>
            </a:pPr>
            <a:r>
              <a:rPr kumimoji="0" lang="sr-Cyrl-CS" sz="1800">
                <a:latin typeface="Arial Black" pitchFamily="34" charset="0"/>
              </a:rPr>
              <a:t>Листопадне и четинарске</a:t>
            </a:r>
            <a:r>
              <a:rPr kumimoji="0" lang="sr-Latn-CS" sz="1800">
                <a:latin typeface="Arial Black" pitchFamily="34" charset="0"/>
              </a:rPr>
              <a:t>.</a:t>
            </a:r>
            <a:endParaRPr kumimoji="0" lang="en-US" sz="1800">
              <a:latin typeface="Arial Black" pitchFamily="34" charset="0"/>
            </a:endParaRPr>
          </a:p>
        </p:txBody>
      </p:sp>
      <p:pic>
        <p:nvPicPr>
          <p:cNvPr id="54294" name="Picture 22" descr="godisnja dob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113" y="4365625"/>
            <a:ext cx="2335212" cy="2195513"/>
          </a:xfrm>
          <a:prstGeom prst="rect">
            <a:avLst/>
          </a:prstGeom>
          <a:noFill/>
          <a:ln w="38100">
            <a:solidFill>
              <a:srgbClr val="336600"/>
            </a:solidFill>
            <a:miter lim="800000"/>
            <a:headEnd/>
            <a:tailEnd/>
          </a:ln>
        </p:spPr>
      </p:pic>
      <p:sp>
        <p:nvSpPr>
          <p:cNvPr id="54295" name="Line 23"/>
          <p:cNvSpPr>
            <a:spLocks noChangeShapeType="1"/>
          </p:cNvSpPr>
          <p:nvPr/>
        </p:nvSpPr>
        <p:spPr bwMode="auto">
          <a:xfrm flipH="1">
            <a:off x="2771775" y="981075"/>
            <a:ext cx="7207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4296" name="Line 24"/>
          <p:cNvSpPr>
            <a:spLocks noChangeShapeType="1"/>
          </p:cNvSpPr>
          <p:nvPr/>
        </p:nvSpPr>
        <p:spPr bwMode="auto">
          <a:xfrm>
            <a:off x="4716463" y="981075"/>
            <a:ext cx="64770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4297" name="Line 25"/>
          <p:cNvSpPr>
            <a:spLocks noChangeShapeType="1"/>
          </p:cNvSpPr>
          <p:nvPr/>
        </p:nvSpPr>
        <p:spPr bwMode="auto">
          <a:xfrm>
            <a:off x="4140200" y="1052513"/>
            <a:ext cx="0" cy="18716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pic>
        <p:nvPicPr>
          <p:cNvPr id="54298" name="Picture 26" descr="NA01530_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40425" y="3716338"/>
            <a:ext cx="1558925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54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4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4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4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4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54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4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4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4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54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unshot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4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54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0" fill="hold"/>
                                        <p:tgtEl>
                                          <p:spTgt spid="54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0" fill="hold"/>
                                        <p:tgtEl>
                                          <p:spTgt spid="54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7" grpId="0" build="allAtOnce" autoUpdateAnimBg="0"/>
      <p:bldP spid="54288" grpId="0" build="allAtOnce" autoUpdateAnimBg="0"/>
      <p:bldP spid="54293" grpId="0"/>
      <p:bldP spid="54295" grpId="0" animBg="1"/>
      <p:bldP spid="54296" grpId="0" animBg="1"/>
      <p:bldP spid="5429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79388" y="4652963"/>
            <a:ext cx="42481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sr-Cyrl-CS" sz="1800">
                <a:latin typeface="Arial Black" pitchFamily="34" charset="0"/>
              </a:rPr>
              <a:t>ЛИСТОПАДНЕ  ШУМЕ</a:t>
            </a:r>
          </a:p>
          <a:p>
            <a:pPr>
              <a:spcBef>
                <a:spcPct val="50000"/>
              </a:spcBef>
            </a:pPr>
            <a:r>
              <a:rPr kumimoji="0" lang="sr-Cyrl-CS" sz="1800">
                <a:latin typeface="Arial Black" pitchFamily="34" charset="0"/>
              </a:rPr>
              <a:t>Расту у подножјима и нижим деловима планина. Оне траже плодну подлогу, доста светлости, топлоте и влаге.</a:t>
            </a:r>
          </a:p>
          <a:p>
            <a:pPr>
              <a:spcBef>
                <a:spcPct val="50000"/>
              </a:spcBef>
            </a:pPr>
            <a:endParaRPr kumimoji="0" lang="sr-Cyrl-CS" sz="1800">
              <a:latin typeface="Arial Black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3635375" y="3429000"/>
            <a:ext cx="3529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0" lang="sr-Cyrl-CS" sz="1800">
              <a:latin typeface="Arial Black" pitchFamily="34" charset="0"/>
            </a:endParaRPr>
          </a:p>
        </p:txBody>
      </p:sp>
      <p:pic>
        <p:nvPicPr>
          <p:cNvPr id="31756" name="Picture 12" descr="drvo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4581525"/>
            <a:ext cx="2806700" cy="2106613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31757" name="Picture 13" descr="2950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492375"/>
            <a:ext cx="2808287" cy="1871663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31759" name="AutoShape 15"/>
          <p:cNvSpPr>
            <a:spLocks noChangeArrowheads="1"/>
          </p:cNvSpPr>
          <p:nvPr/>
        </p:nvSpPr>
        <p:spPr bwMode="auto">
          <a:xfrm>
            <a:off x="4572000" y="5373688"/>
            <a:ext cx="976313" cy="4857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4140200" y="2708275"/>
            <a:ext cx="4392613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sr-Cyrl-CS" sz="1800">
                <a:latin typeface="Arial Black" pitchFamily="34" charset="0"/>
              </a:rPr>
              <a:t>МЕШОВИТЕ ШУМЕ</a:t>
            </a:r>
          </a:p>
          <a:p>
            <a:pPr>
              <a:spcBef>
                <a:spcPct val="50000"/>
              </a:spcBef>
            </a:pPr>
            <a:r>
              <a:rPr kumimoji="0" lang="sr-Cyrl-CS" sz="1800">
                <a:latin typeface="Arial Black" pitchFamily="34" charset="0"/>
              </a:rPr>
              <a:t>Расту у средишњим деловима планина.</a:t>
            </a:r>
            <a:r>
              <a:rPr kumimoji="0" lang="sr-Latn-CS" sz="1800">
                <a:latin typeface="Arial Black" pitchFamily="34" charset="0"/>
              </a:rPr>
              <a:t> </a:t>
            </a:r>
            <a:r>
              <a:rPr kumimoji="0" lang="sr-Cyrl-CS" sz="1800">
                <a:latin typeface="Arial Black" pitchFamily="34" charset="0"/>
              </a:rPr>
              <a:t>Потребна им је умерена количина светлости, мало топлоте,</a:t>
            </a:r>
            <a:r>
              <a:rPr kumimoji="0" lang="sr-Latn-CS" sz="1800">
                <a:latin typeface="Arial Black" pitchFamily="34" charset="0"/>
              </a:rPr>
              <a:t> </a:t>
            </a:r>
            <a:r>
              <a:rPr kumimoji="0" lang="sr-Cyrl-CS" sz="1800">
                <a:latin typeface="Arial Black" pitchFamily="34" charset="0"/>
              </a:rPr>
              <a:t>доста влаге и плодна подлога.</a:t>
            </a:r>
          </a:p>
          <a:p>
            <a:pPr>
              <a:spcBef>
                <a:spcPct val="50000"/>
              </a:spcBef>
            </a:pPr>
            <a:endParaRPr kumimoji="0" lang="en-US" sz="1800">
              <a:latin typeface="Arial Black" pitchFamily="34" charset="0"/>
            </a:endParaRPr>
          </a:p>
        </p:txBody>
      </p:sp>
      <p:sp>
        <p:nvSpPr>
          <p:cNvPr id="31761" name="AutoShape 17"/>
          <p:cNvSpPr>
            <a:spLocks noChangeArrowheads="1"/>
          </p:cNvSpPr>
          <p:nvPr/>
        </p:nvSpPr>
        <p:spPr bwMode="auto">
          <a:xfrm flipH="1">
            <a:off x="3276600" y="2852738"/>
            <a:ext cx="862013" cy="431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179388" y="188913"/>
            <a:ext cx="403225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sr-Cyrl-CS" sz="1800">
                <a:latin typeface="Arial Black" pitchFamily="34" charset="0"/>
              </a:rPr>
              <a:t>ЧЕТИНАРСКЕ ШУМЕ</a:t>
            </a:r>
          </a:p>
          <a:p>
            <a:pPr>
              <a:spcBef>
                <a:spcPct val="50000"/>
              </a:spcBef>
            </a:pPr>
            <a:r>
              <a:rPr kumimoji="0" lang="sr-Cyrl-CS" sz="1800">
                <a:latin typeface="Arial Black" pitchFamily="34" charset="0"/>
              </a:rPr>
              <a:t>Расту у највишим деловима, испод планинских врхова. Добро подносе хладноћу и дуге снежне зиме.</a:t>
            </a:r>
            <a:r>
              <a:rPr kumimoji="0" lang="sr-Latn-CS" sz="1800">
                <a:latin typeface="Arial Black" pitchFamily="34" charset="0"/>
              </a:rPr>
              <a:t> </a:t>
            </a:r>
            <a:r>
              <a:rPr kumimoji="0" lang="sr-Cyrl-CS" sz="1800">
                <a:latin typeface="Arial Black" pitchFamily="34" charset="0"/>
              </a:rPr>
              <a:t>Довиљно им је мало плодног земљишта и мало влаге.</a:t>
            </a:r>
            <a:endParaRPr kumimoji="0" lang="en-US" sz="1800">
              <a:latin typeface="Arial Black" pitchFamily="34" charset="0"/>
            </a:endParaRPr>
          </a:p>
        </p:txBody>
      </p:sp>
      <p:sp>
        <p:nvSpPr>
          <p:cNvPr id="31763" name="AutoShape 19"/>
          <p:cNvSpPr>
            <a:spLocks noChangeArrowheads="1"/>
          </p:cNvSpPr>
          <p:nvPr/>
        </p:nvSpPr>
        <p:spPr bwMode="auto">
          <a:xfrm>
            <a:off x="4284663" y="1125538"/>
            <a:ext cx="976312" cy="4857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1771" name="Picture 27" descr="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260350"/>
            <a:ext cx="2879725" cy="2166938"/>
          </a:xfrm>
          <a:prstGeom prst="rect">
            <a:avLst/>
          </a:prstGeom>
          <a:solidFill>
            <a:schemeClr val="tx2"/>
          </a:solidFill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7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5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4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5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9" grpId="0" animBg="1"/>
      <p:bldP spid="31760" grpId="0"/>
      <p:bldP spid="31761" grpId="0" animBg="1"/>
      <p:bldP spid="31762" grpId="0"/>
      <p:bldP spid="3176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116013" y="333375"/>
            <a:ext cx="6480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sr-Cyrl-CS">
                <a:latin typeface="Arial Black" pitchFamily="34" charset="0"/>
              </a:rPr>
              <a:t>ЛИСТОПАДНЕ ШУМЕ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755650" y="981075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sr-Cyrl-CS" sz="1800">
                <a:latin typeface="Arial Black" pitchFamily="34" charset="0"/>
              </a:rPr>
              <a:t>БУКВА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50825" y="2924175"/>
            <a:ext cx="1800225" cy="375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sr-Cyrl-CS" sz="1400">
                <a:latin typeface="Arial Black" pitchFamily="34" charset="0"/>
              </a:rPr>
              <a:t>-</a:t>
            </a:r>
            <a:r>
              <a:rPr kumimoji="0" lang="sr-Latn-CS" sz="1400">
                <a:latin typeface="Arial Black" pitchFamily="34" charset="0"/>
              </a:rPr>
              <a:t> </a:t>
            </a:r>
            <a:r>
              <a:rPr kumimoji="0" lang="sr-Cyrl-CS" sz="1400">
                <a:latin typeface="Arial Black" pitchFamily="34" charset="0"/>
              </a:rPr>
              <a:t>стабли високо и до</a:t>
            </a:r>
            <a:r>
              <a:rPr kumimoji="0" lang="sr-Cyrl-CS" sz="1800">
                <a:latin typeface="Arial Black" pitchFamily="34" charset="0"/>
              </a:rPr>
              <a:t> </a:t>
            </a:r>
            <a:r>
              <a:rPr kumimoji="0" lang="sr-Cyrl-CS" sz="1400">
                <a:latin typeface="Arial Black" pitchFamily="34" charset="0"/>
              </a:rPr>
              <a:t>30м</a:t>
            </a:r>
          </a:p>
          <a:p>
            <a:pPr>
              <a:spcBef>
                <a:spcPct val="50000"/>
              </a:spcBef>
            </a:pPr>
            <a:endParaRPr kumimoji="0" lang="sr-Cyrl-CS" sz="1400">
              <a:latin typeface="Arial Black" pitchFamily="34" charset="0"/>
            </a:endParaRPr>
          </a:p>
          <a:p>
            <a:pPr>
              <a:spcBef>
                <a:spcPct val="50000"/>
              </a:spcBef>
            </a:pPr>
            <a:r>
              <a:rPr kumimoji="0" lang="sr-Cyrl-CS" sz="1400">
                <a:latin typeface="Arial Black" pitchFamily="34" charset="0"/>
              </a:rPr>
              <a:t>-</a:t>
            </a:r>
            <a:r>
              <a:rPr kumimoji="0" lang="sr-Latn-CS" sz="1400">
                <a:latin typeface="Arial Black" pitchFamily="34" charset="0"/>
              </a:rPr>
              <a:t> </a:t>
            </a:r>
            <a:r>
              <a:rPr kumimoji="0" lang="sr-Cyrl-CS" sz="1400">
                <a:latin typeface="Arial Black" pitchFamily="34" charset="0"/>
              </a:rPr>
              <a:t>кора сива и глатка</a:t>
            </a:r>
          </a:p>
          <a:p>
            <a:pPr>
              <a:spcBef>
                <a:spcPct val="50000"/>
              </a:spcBef>
            </a:pPr>
            <a:endParaRPr kumimoji="0" lang="sr-Cyrl-CS" sz="1400">
              <a:latin typeface="Arial Black" pitchFamily="34" charset="0"/>
            </a:endParaRPr>
          </a:p>
          <a:p>
            <a:pPr>
              <a:spcBef>
                <a:spcPct val="50000"/>
              </a:spcBef>
            </a:pPr>
            <a:r>
              <a:rPr kumimoji="0" lang="sr-Cyrl-CS" sz="1400">
                <a:latin typeface="Arial Black" pitchFamily="34" charset="0"/>
              </a:rPr>
              <a:t>-</a:t>
            </a:r>
            <a:r>
              <a:rPr kumimoji="0" lang="sr-Latn-CS" sz="1400">
                <a:latin typeface="Arial Black" pitchFamily="34" charset="0"/>
              </a:rPr>
              <a:t> </a:t>
            </a:r>
            <a:r>
              <a:rPr kumimoji="0" lang="sr-Cyrl-CS" sz="1400">
                <a:latin typeface="Arial Black" pitchFamily="34" charset="0"/>
              </a:rPr>
              <a:t>листови јајасти и при ободу мало назубљени</a:t>
            </a:r>
          </a:p>
          <a:p>
            <a:pPr>
              <a:spcBef>
                <a:spcPct val="50000"/>
              </a:spcBef>
            </a:pPr>
            <a:endParaRPr kumimoji="0" lang="sr-Cyrl-CS" sz="1400">
              <a:latin typeface="Arial Black" pitchFamily="34" charset="0"/>
            </a:endParaRPr>
          </a:p>
          <a:p>
            <a:pPr>
              <a:spcBef>
                <a:spcPct val="50000"/>
              </a:spcBef>
            </a:pPr>
            <a:r>
              <a:rPr kumimoji="0" lang="sr-Cyrl-CS" sz="1400">
                <a:latin typeface="Arial Black" pitchFamily="34" charset="0"/>
              </a:rPr>
              <a:t>-</a:t>
            </a:r>
            <a:r>
              <a:rPr kumimoji="0" lang="sr-Latn-CS" sz="1400">
                <a:latin typeface="Arial Black" pitchFamily="34" charset="0"/>
              </a:rPr>
              <a:t> </a:t>
            </a:r>
            <a:r>
              <a:rPr kumimoji="0" lang="sr-Cyrl-CS" sz="1400">
                <a:latin typeface="Arial Black" pitchFamily="34" charset="0"/>
              </a:rPr>
              <a:t>плод жир</a:t>
            </a:r>
          </a:p>
          <a:p>
            <a:pPr>
              <a:spcBef>
                <a:spcPct val="50000"/>
              </a:spcBef>
            </a:pPr>
            <a:endParaRPr kumimoji="0" lang="sr-Cyrl-CS" sz="1800">
              <a:latin typeface="Arial Black" pitchFamily="34" charset="0"/>
            </a:endParaRPr>
          </a:p>
        </p:txBody>
      </p:sp>
      <p:pic>
        <p:nvPicPr>
          <p:cNvPr id="19461" name="Picture 5" descr="P[[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5589588"/>
            <a:ext cx="660400" cy="792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9462" name="Picture 6" descr="IO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341438"/>
            <a:ext cx="1871663" cy="140493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9463" name="Picture 7" descr="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3713" y="3573463"/>
            <a:ext cx="538162" cy="752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3563938" y="981075"/>
            <a:ext cx="2592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sr-Cyrl-CS" sz="1800">
                <a:latin typeface="Arial Black" pitchFamily="34" charset="0"/>
              </a:rPr>
              <a:t>ХРАСТ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3779838" y="1484313"/>
            <a:ext cx="2879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0" lang="sr-Cyrl-CS" sz="1800">
              <a:latin typeface="Arial Black" pitchFamily="34" charset="0"/>
            </a:endParaRP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4140200" y="4149725"/>
            <a:ext cx="2736850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sr-Cyrl-CS" sz="1800">
                <a:latin typeface="Arial Black" pitchFamily="34" charset="0"/>
              </a:rPr>
              <a:t>-</a:t>
            </a:r>
            <a:r>
              <a:rPr kumimoji="0" lang="sr-Latn-CS" sz="1800">
                <a:latin typeface="Arial Black" pitchFamily="34" charset="0"/>
              </a:rPr>
              <a:t> </a:t>
            </a:r>
            <a:r>
              <a:rPr kumimoji="0" lang="sr-Cyrl-CS" sz="1400">
                <a:latin typeface="Arial Black" pitchFamily="34" charset="0"/>
              </a:rPr>
              <a:t>кора храпава </a:t>
            </a:r>
          </a:p>
          <a:p>
            <a:pPr>
              <a:spcBef>
                <a:spcPct val="50000"/>
              </a:spcBef>
            </a:pPr>
            <a:endParaRPr kumimoji="0" lang="sr-Cyrl-CS" sz="1400">
              <a:latin typeface="Arial Black" pitchFamily="34" charset="0"/>
            </a:endParaRPr>
          </a:p>
          <a:p>
            <a:pPr>
              <a:spcBef>
                <a:spcPct val="50000"/>
              </a:spcBef>
            </a:pPr>
            <a:r>
              <a:rPr kumimoji="0" lang="sr-Cyrl-CS" sz="1400">
                <a:latin typeface="Arial Black" pitchFamily="34" charset="0"/>
              </a:rPr>
              <a:t>-</a:t>
            </a:r>
            <a:r>
              <a:rPr kumimoji="0" lang="sr-Latn-CS" sz="1400">
                <a:latin typeface="Arial Black" pitchFamily="34" charset="0"/>
              </a:rPr>
              <a:t> </a:t>
            </a:r>
            <a:r>
              <a:rPr kumimoji="0" lang="sr-Cyrl-CS" sz="1400">
                <a:latin typeface="Arial Black" pitchFamily="34" charset="0"/>
              </a:rPr>
              <a:t>листови издужени и по ивицама оштро усечени</a:t>
            </a:r>
          </a:p>
          <a:p>
            <a:pPr>
              <a:spcBef>
                <a:spcPct val="50000"/>
              </a:spcBef>
            </a:pPr>
            <a:endParaRPr kumimoji="0" lang="sr-Cyrl-CS" sz="1400">
              <a:latin typeface="Arial Black" pitchFamily="34" charset="0"/>
            </a:endParaRPr>
          </a:p>
          <a:p>
            <a:pPr>
              <a:spcBef>
                <a:spcPct val="50000"/>
              </a:spcBef>
            </a:pPr>
            <a:r>
              <a:rPr kumimoji="0" lang="sr-Cyrl-CS" sz="1400">
                <a:latin typeface="Arial Black" pitchFamily="34" charset="0"/>
              </a:rPr>
              <a:t>-</a:t>
            </a:r>
            <a:r>
              <a:rPr kumimoji="0" lang="sr-Latn-CS" sz="1400">
                <a:latin typeface="Arial Black" pitchFamily="34" charset="0"/>
              </a:rPr>
              <a:t> </a:t>
            </a:r>
            <a:r>
              <a:rPr kumimoji="0" lang="sr-Cyrl-CS" sz="1400">
                <a:latin typeface="Arial Black" pitchFamily="34" charset="0"/>
              </a:rPr>
              <a:t>плод жир</a:t>
            </a:r>
            <a:endParaRPr kumimoji="0" lang="sr-Cyrl-CS" sz="1800">
              <a:latin typeface="Arial Black" pitchFamily="34" charset="0"/>
            </a:endParaRPr>
          </a:p>
        </p:txBody>
      </p:sp>
      <p:pic>
        <p:nvPicPr>
          <p:cNvPr id="19467" name="Picture 11" descr="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0425" y="3933825"/>
            <a:ext cx="550863" cy="792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9469" name="Picture 13" descr="EWQ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95738" y="1557338"/>
            <a:ext cx="1728787" cy="21939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9470" name="Picture 14" descr=";[p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63713" y="5445125"/>
            <a:ext cx="800100" cy="884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9471" name="Picture 15" descr="oiui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35150" y="4508500"/>
            <a:ext cx="609600" cy="771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9472" name="Picture 16" descr="[po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77050" y="4724400"/>
            <a:ext cx="960438" cy="768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179388" y="6381750"/>
            <a:ext cx="8785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sr-Cyrl-CS" sz="1800">
                <a:solidFill>
                  <a:schemeClr val="hlink"/>
                </a:solidFill>
                <a:latin typeface="Arial Black" pitchFamily="34" charset="0"/>
              </a:rPr>
              <a:t>Разврстај делове букве и храста</a:t>
            </a:r>
            <a:r>
              <a:rPr kumimoji="0" lang="sr-Latn-CS" sz="1800">
                <a:solidFill>
                  <a:schemeClr val="hlink"/>
                </a:solidFill>
                <a:latin typeface="Arial Black" pitchFamily="34" charset="0"/>
              </a:rPr>
              <a:t> </a:t>
            </a:r>
            <a:r>
              <a:rPr kumimoji="0" lang="sr-Cyrl-CS" sz="1800">
                <a:solidFill>
                  <a:schemeClr val="hlink"/>
                </a:solidFill>
                <a:latin typeface="Arial Black" pitchFamily="34" charset="0"/>
              </a:rPr>
              <a:t>(кора,</a:t>
            </a:r>
            <a:r>
              <a:rPr kumimoji="0" lang="sr-Latn-CS" sz="1800">
                <a:solidFill>
                  <a:schemeClr val="hlink"/>
                </a:solidFill>
                <a:latin typeface="Arial Black" pitchFamily="34" charset="0"/>
              </a:rPr>
              <a:t> </a:t>
            </a:r>
            <a:r>
              <a:rPr kumimoji="0" lang="sr-Cyrl-CS" sz="1800">
                <a:solidFill>
                  <a:schemeClr val="hlink"/>
                </a:solidFill>
                <a:latin typeface="Arial Black" pitchFamily="34" charset="0"/>
              </a:rPr>
              <a:t>лист,</a:t>
            </a:r>
            <a:r>
              <a:rPr kumimoji="0" lang="sr-Latn-CS" sz="1800">
                <a:solidFill>
                  <a:schemeClr val="hlink"/>
                </a:solidFill>
                <a:latin typeface="Arial Black" pitchFamily="34" charset="0"/>
              </a:rPr>
              <a:t> </a:t>
            </a:r>
            <a:r>
              <a:rPr kumimoji="0" lang="sr-Cyrl-CS" sz="1800">
                <a:solidFill>
                  <a:schemeClr val="hlink"/>
                </a:solidFill>
                <a:latin typeface="Arial Black" pitchFamily="34" charset="0"/>
              </a:rPr>
              <a:t>плод)</a:t>
            </a:r>
            <a:endParaRPr kumimoji="0" lang="en-US" sz="1800">
              <a:solidFill>
                <a:schemeClr val="hlink"/>
              </a:solidFill>
              <a:latin typeface="Arial Black" pitchFamily="34" charset="0"/>
            </a:endParaRPr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6156325" y="1700213"/>
            <a:ext cx="23764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sr-Cyrl-CS" sz="1400">
                <a:solidFill>
                  <a:srgbClr val="FFFF00"/>
                </a:solidFill>
                <a:latin typeface="Arial Black" pitchFamily="34" charset="0"/>
              </a:rPr>
              <a:t>НАРОДНА ТРАДИЦИЈА</a:t>
            </a:r>
            <a:endParaRPr kumimoji="0" lang="en-US" sz="140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6300788" y="2349500"/>
            <a:ext cx="216058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sr-Cyrl-CS" sz="1400">
                <a:solidFill>
                  <a:srgbClr val="FFFF00"/>
                </a:solidFill>
                <a:latin typeface="Arial Black" pitchFamily="34" charset="0"/>
              </a:rPr>
              <a:t>Храстово дрво се сече на Бадњи дан</a:t>
            </a:r>
            <a:r>
              <a:rPr kumimoji="0" lang="sr-Latn-CS" sz="140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kumimoji="0" lang="sr-Cyrl-CS" sz="1400">
                <a:solidFill>
                  <a:srgbClr val="FFFF00"/>
                </a:solidFill>
                <a:latin typeface="Arial Black" pitchFamily="34" charset="0"/>
              </a:rPr>
              <a:t>- БАДЊАК</a:t>
            </a:r>
            <a:endParaRPr kumimoji="0" lang="en-US" sz="140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2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7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1" dur="20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5" dur="2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0"/>
                            </p:stCondLst>
                            <p:childTnLst>
                              <p:par>
                                <p:cTn id="5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4" dur="2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8" dur="20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9000"/>
                            </p:stCondLst>
                            <p:childTnLst>
                              <p:par>
                                <p:cTn id="6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2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9500"/>
                            </p:stCondLst>
                            <p:childTnLst>
                              <p:par>
                                <p:cTn id="64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0" fill="hold"/>
                                        <p:tgtEl>
                                          <p:spTgt spid="19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19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4500"/>
                            </p:stCondLst>
                            <p:childTnLst>
                              <p:par>
                                <p:cTn id="69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0" fill="hold"/>
                                        <p:tgtEl>
                                          <p:spTgt spid="1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1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0" grpId="0"/>
      <p:bldP spid="19464" grpId="0"/>
      <p:bldP spid="194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971550" y="404813"/>
            <a:ext cx="6337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0" lang="sr-Cyrl-CS" sz="1800">
              <a:latin typeface="Arial Black" pitchFamily="34" charset="0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50825" y="620713"/>
            <a:ext cx="208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sr-Cyrl-CS" sz="1800">
                <a:latin typeface="Arial Black" pitchFamily="34" charset="0"/>
              </a:rPr>
              <a:t>Бреза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50825" y="1125538"/>
            <a:ext cx="1800225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sr-Cyrl-CS" sz="1400">
                <a:latin typeface="Arial Black" pitchFamily="34" charset="0"/>
              </a:rPr>
              <a:t>Расте на ободима пашњака. Препознаје се по белом стаблу и разређеној круни</a:t>
            </a:r>
            <a:r>
              <a:rPr kumimoji="0" lang="en-US" sz="1400">
                <a:latin typeface="Arial Black" pitchFamily="34" charset="0"/>
              </a:rPr>
              <a:t>.</a:t>
            </a:r>
            <a:endParaRPr kumimoji="0" lang="sr-Cyrl-CS" sz="1400">
              <a:latin typeface="Arial Black" pitchFamily="34" charset="0"/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5435600" y="476250"/>
            <a:ext cx="2160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sr-Cyrl-CS" sz="1800">
                <a:latin typeface="Arial Black" pitchFamily="34" charset="0"/>
              </a:rPr>
              <a:t>Липа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5435600" y="981075"/>
            <a:ext cx="215900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sr-Cyrl-CS" sz="1400">
                <a:latin typeface="Arial Black" pitchFamily="34" charset="0"/>
              </a:rPr>
              <a:t>Има широко разгранату крошњу,</a:t>
            </a:r>
            <a:r>
              <a:rPr kumimoji="0" lang="sr-Latn-CS" sz="1400">
                <a:latin typeface="Arial Black" pitchFamily="34" charset="0"/>
              </a:rPr>
              <a:t> </a:t>
            </a:r>
            <a:r>
              <a:rPr kumimoji="0" lang="sr-Cyrl-CS" sz="1400">
                <a:latin typeface="Arial Black" pitchFamily="34" charset="0"/>
              </a:rPr>
              <a:t>са крупним и широким листовима.</a:t>
            </a:r>
            <a:r>
              <a:rPr kumimoji="0" lang="sr-Latn-CS" sz="1400">
                <a:latin typeface="Arial Black" pitchFamily="34" charset="0"/>
              </a:rPr>
              <a:t>  </a:t>
            </a:r>
            <a:r>
              <a:rPr kumimoji="0" lang="sr-Cyrl-CS" sz="1400">
                <a:latin typeface="Arial Black" pitchFamily="34" charset="0"/>
              </a:rPr>
              <a:t>Цветови су крупни, жути и миришљави.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2555875" y="620713"/>
            <a:ext cx="172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sr-Cyrl-CS" sz="1800">
                <a:latin typeface="Arial Black" pitchFamily="34" charset="0"/>
              </a:rPr>
              <a:t>Леска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2411413" y="1125538"/>
            <a:ext cx="1512887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sr-Cyrl-CS" sz="1400">
                <a:latin typeface="Arial Black" pitchFamily="34" charset="0"/>
              </a:rPr>
              <a:t>Расте  као жбун или ниско дрво.</a:t>
            </a:r>
            <a:r>
              <a:rPr kumimoji="0" lang="sr-Latn-CS" sz="1400">
                <a:latin typeface="Arial Black" pitchFamily="34" charset="0"/>
              </a:rPr>
              <a:t> </a:t>
            </a:r>
            <a:r>
              <a:rPr kumimoji="0" lang="sr-Cyrl-CS" sz="1400">
                <a:latin typeface="Arial Black" pitchFamily="34" charset="0"/>
              </a:rPr>
              <a:t>Листови су широки и подсећају на срца</a:t>
            </a:r>
            <a:r>
              <a:rPr kumimoji="0" lang="en-US" sz="1400">
                <a:latin typeface="Arial Black" pitchFamily="34" charset="0"/>
              </a:rPr>
              <a:t>.</a:t>
            </a:r>
            <a:endParaRPr kumimoji="0" lang="sr-Cyrl-CS" sz="1400">
              <a:latin typeface="Arial Black" pitchFamily="34" charset="0"/>
            </a:endParaRP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395288" y="3644900"/>
            <a:ext cx="17287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sr-Cyrl-CS" sz="1800">
                <a:latin typeface="Arial Black" pitchFamily="34" charset="0"/>
              </a:rPr>
              <a:t>Багрем</a:t>
            </a: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250825" y="4149725"/>
            <a:ext cx="201612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sr-Cyrl-CS" sz="1400">
                <a:latin typeface="Arial Black" pitchFamily="34" charset="0"/>
              </a:rPr>
              <a:t>Листови багрема су ситни и поређани на једној дршци,као на птичјем перу. Цветови  су  бели,</a:t>
            </a:r>
            <a:r>
              <a:rPr kumimoji="0" lang="sr-Latn-CS" sz="1400">
                <a:latin typeface="Arial Black" pitchFamily="34" charset="0"/>
              </a:rPr>
              <a:t> </a:t>
            </a:r>
            <a:r>
              <a:rPr kumimoji="0" lang="sr-Cyrl-CS" sz="1400">
                <a:latin typeface="Arial Black" pitchFamily="34" charset="0"/>
              </a:rPr>
              <a:t>мирисни,</a:t>
            </a:r>
            <a:r>
              <a:rPr kumimoji="0" lang="en-US" sz="1400">
                <a:latin typeface="Arial Black" pitchFamily="34" charset="0"/>
              </a:rPr>
              <a:t> </a:t>
            </a:r>
            <a:r>
              <a:rPr kumimoji="0" lang="sr-Cyrl-CS" sz="1400">
                <a:latin typeface="Arial Black" pitchFamily="34" charset="0"/>
              </a:rPr>
              <a:t>слатки, скупљени у групе које личе на грозд</a:t>
            </a:r>
            <a:r>
              <a:rPr kumimoji="0" lang="en-US" sz="1400">
                <a:latin typeface="Arial Black" pitchFamily="34" charset="0"/>
              </a:rPr>
              <a:t>.</a:t>
            </a:r>
            <a:endParaRPr kumimoji="0" lang="sr-Cyrl-CS" sz="1400">
              <a:latin typeface="Arial Black" pitchFamily="34" charset="0"/>
            </a:endParaRP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3309938" y="3429000"/>
            <a:ext cx="4791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sr-Cyrl-CS" sz="1800">
                <a:solidFill>
                  <a:schemeClr val="hlink"/>
                </a:solidFill>
                <a:latin typeface="Arial Black" pitchFamily="34" charset="0"/>
              </a:rPr>
              <a:t>Покушај да откријеш како  се  које</a:t>
            </a:r>
            <a:r>
              <a:rPr kumimoji="0" lang="sr-Latn-CS" sz="1800">
                <a:solidFill>
                  <a:schemeClr val="hlink"/>
                </a:solidFill>
                <a:latin typeface="Arial Black" pitchFamily="34" charset="0"/>
              </a:rPr>
              <a:t>       </a:t>
            </a:r>
            <a:r>
              <a:rPr kumimoji="0" lang="sr-Cyrl-CS" sz="1800">
                <a:solidFill>
                  <a:schemeClr val="hlink"/>
                </a:solidFill>
                <a:latin typeface="Arial Black" pitchFamily="34" charset="0"/>
              </a:rPr>
              <a:t> дрво зове и упиши његово име.</a:t>
            </a:r>
            <a:endParaRPr kumimoji="0" lang="en-US" sz="1800">
              <a:solidFill>
                <a:schemeClr val="hlink"/>
              </a:solidFill>
              <a:latin typeface="Arial Black" pitchFamily="34" charset="0"/>
            </a:endParaRP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3276600" y="4797425"/>
            <a:ext cx="1582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sr-Cyrl-CS" sz="1800">
                <a:latin typeface="Arial Black" pitchFamily="34" charset="0"/>
              </a:rPr>
              <a:t>ВАБУК</a:t>
            </a:r>
            <a:endParaRPr kumimoji="0" lang="en-US" sz="1800">
              <a:latin typeface="Arial Black" pitchFamily="34" charset="0"/>
            </a:endParaRP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5867400" y="4797425"/>
            <a:ext cx="1943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sr-Cyrl-CS" sz="1800">
                <a:latin typeface="Arial Black" pitchFamily="34" charset="0"/>
              </a:rPr>
              <a:t>СТРАХ</a:t>
            </a:r>
            <a:endParaRPr kumimoji="0" lang="en-US" sz="1800">
              <a:latin typeface="Arial Black" pitchFamily="34" charset="0"/>
            </a:endParaRP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3203575" y="5734050"/>
            <a:ext cx="1511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sr-Cyrl-CS" sz="1800">
                <a:latin typeface="Arial Black" pitchFamily="34" charset="0"/>
              </a:rPr>
              <a:t>ЗЕБРА</a:t>
            </a:r>
            <a:endParaRPr kumimoji="0" lang="en-US" sz="1800">
              <a:latin typeface="Arial Black" pitchFamily="34" charset="0"/>
            </a:endParaRPr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5867400" y="5734050"/>
            <a:ext cx="208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sr-Cyrl-CS" sz="1800">
                <a:latin typeface="Arial Black" pitchFamily="34" charset="0"/>
              </a:rPr>
              <a:t>СТЕКЕН</a:t>
            </a:r>
            <a:endParaRPr kumimoji="0" lang="en-US" sz="1800">
              <a:latin typeface="Arial Black" pitchFamily="34" charset="0"/>
            </a:endParaRPr>
          </a:p>
        </p:txBody>
      </p:sp>
      <p:sp>
        <p:nvSpPr>
          <p:cNvPr id="20507" name="Line 27"/>
          <p:cNvSpPr>
            <a:spLocks noChangeShapeType="1"/>
          </p:cNvSpPr>
          <p:nvPr/>
        </p:nvSpPr>
        <p:spPr bwMode="auto">
          <a:xfrm>
            <a:off x="3132138" y="5445125"/>
            <a:ext cx="1296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0508" name="Line 28"/>
          <p:cNvSpPr>
            <a:spLocks noChangeShapeType="1"/>
          </p:cNvSpPr>
          <p:nvPr/>
        </p:nvSpPr>
        <p:spPr bwMode="auto">
          <a:xfrm>
            <a:off x="5724525" y="5445125"/>
            <a:ext cx="12969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0509" name="Line 29"/>
          <p:cNvSpPr>
            <a:spLocks noChangeShapeType="1"/>
          </p:cNvSpPr>
          <p:nvPr/>
        </p:nvSpPr>
        <p:spPr bwMode="auto">
          <a:xfrm>
            <a:off x="3059113" y="6453188"/>
            <a:ext cx="1296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0510" name="Line 30"/>
          <p:cNvSpPr>
            <a:spLocks noChangeShapeType="1"/>
          </p:cNvSpPr>
          <p:nvPr/>
        </p:nvSpPr>
        <p:spPr bwMode="auto">
          <a:xfrm>
            <a:off x="5867400" y="6453188"/>
            <a:ext cx="12969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0511" name="Text Box 31"/>
          <p:cNvSpPr txBox="1">
            <a:spLocks noChangeArrowheads="1"/>
          </p:cNvSpPr>
          <p:nvPr/>
        </p:nvSpPr>
        <p:spPr bwMode="auto">
          <a:xfrm>
            <a:off x="3276600" y="5157788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sr-Cyrl-CS" sz="1800">
                <a:solidFill>
                  <a:schemeClr val="hlink"/>
                </a:solidFill>
                <a:latin typeface="Arial Black" pitchFamily="34" charset="0"/>
              </a:rPr>
              <a:t>БУКВА</a:t>
            </a:r>
            <a:endParaRPr kumimoji="0" lang="en-US" sz="1800">
              <a:solidFill>
                <a:schemeClr val="hlink"/>
              </a:solidFill>
              <a:latin typeface="Arial Black" pitchFamily="34" charset="0"/>
            </a:endParaRPr>
          </a:p>
        </p:txBody>
      </p:sp>
      <p:sp>
        <p:nvSpPr>
          <p:cNvPr id="20512" name="Text Box 32"/>
          <p:cNvSpPr txBox="1">
            <a:spLocks noChangeArrowheads="1"/>
          </p:cNvSpPr>
          <p:nvPr/>
        </p:nvSpPr>
        <p:spPr bwMode="auto">
          <a:xfrm>
            <a:off x="5867400" y="5157788"/>
            <a:ext cx="12239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sr-Cyrl-CS" sz="1800">
                <a:solidFill>
                  <a:schemeClr val="hlink"/>
                </a:solidFill>
                <a:latin typeface="Arial Black" pitchFamily="34" charset="0"/>
              </a:rPr>
              <a:t>ХРАСТ</a:t>
            </a:r>
            <a:endParaRPr kumimoji="0" lang="en-US" sz="1800">
              <a:solidFill>
                <a:schemeClr val="hlink"/>
              </a:solidFill>
              <a:latin typeface="Arial Black" pitchFamily="34" charset="0"/>
            </a:endParaRPr>
          </a:p>
        </p:txBody>
      </p:sp>
      <p:sp>
        <p:nvSpPr>
          <p:cNvPr id="20513" name="Text Box 33"/>
          <p:cNvSpPr txBox="1">
            <a:spLocks noChangeArrowheads="1"/>
          </p:cNvSpPr>
          <p:nvPr/>
        </p:nvSpPr>
        <p:spPr bwMode="auto">
          <a:xfrm>
            <a:off x="3203575" y="6165850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sr-Cyrl-CS" sz="1800">
                <a:solidFill>
                  <a:schemeClr val="hlink"/>
                </a:solidFill>
                <a:latin typeface="Arial Black" pitchFamily="34" charset="0"/>
              </a:rPr>
              <a:t>БРЕЗА</a:t>
            </a:r>
            <a:endParaRPr kumimoji="0" lang="en-US" sz="1800">
              <a:solidFill>
                <a:schemeClr val="hlink"/>
              </a:solidFill>
              <a:latin typeface="Arial Black" pitchFamily="34" charset="0"/>
            </a:endParaRPr>
          </a:p>
        </p:txBody>
      </p:sp>
      <p:sp>
        <p:nvSpPr>
          <p:cNvPr id="20514" name="Text Box 34"/>
          <p:cNvSpPr txBox="1">
            <a:spLocks noChangeArrowheads="1"/>
          </p:cNvSpPr>
          <p:nvPr/>
        </p:nvSpPr>
        <p:spPr bwMode="auto">
          <a:xfrm>
            <a:off x="5867400" y="616585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sr-Cyrl-CS" sz="1800">
                <a:solidFill>
                  <a:schemeClr val="hlink"/>
                </a:solidFill>
                <a:latin typeface="Arial Black" pitchFamily="34" charset="0"/>
              </a:rPr>
              <a:t>КЕСТЕН</a:t>
            </a:r>
            <a:endParaRPr kumimoji="0" lang="en-US" sz="1800">
              <a:solidFill>
                <a:schemeClr val="hlink"/>
              </a:solidFill>
              <a:latin typeface="Arial Black" pitchFamily="34" charset="0"/>
            </a:endParaRPr>
          </a:p>
        </p:txBody>
      </p:sp>
      <p:pic>
        <p:nvPicPr>
          <p:cNvPr id="20515" name="Picture 35" descr="brez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260350"/>
            <a:ext cx="1003300" cy="151130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0516" name="Picture 36" descr="bagre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2781300"/>
            <a:ext cx="1233487" cy="1411288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0517" name="Picture 37" descr="lip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404813"/>
            <a:ext cx="1476375" cy="167005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0518" name="Picture 38" descr="lesk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9838" y="260350"/>
            <a:ext cx="1327150" cy="1522413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0519" name="Line 39"/>
          <p:cNvSpPr>
            <a:spLocks noChangeShapeType="1"/>
          </p:cNvSpPr>
          <p:nvPr/>
        </p:nvSpPr>
        <p:spPr bwMode="auto">
          <a:xfrm>
            <a:off x="1835150" y="9080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000"/>
                            </p:stCondLst>
                            <p:childTnLst>
                              <p:par>
                                <p:cTn id="5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000"/>
                            </p:stCondLst>
                            <p:childTnLst>
                              <p:par>
                                <p:cTn id="6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0"/>
                            </p:stCondLst>
                            <p:childTnLst>
                              <p:par>
                                <p:cTn id="6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6000"/>
                            </p:stCondLst>
                            <p:childTnLst>
                              <p:par>
                                <p:cTn id="7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8000"/>
                            </p:stCondLst>
                            <p:childTnLst>
                              <p:par>
                                <p:cTn id="8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20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0"/>
                            </p:stCondLst>
                            <p:childTnLst>
                              <p:par>
                                <p:cTn id="12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500"/>
                            </p:stCondLst>
                            <p:childTnLst>
                              <p:par>
                                <p:cTn id="128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000"/>
                            </p:stCondLst>
                            <p:childTnLst>
                              <p:par>
                                <p:cTn id="13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0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0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0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0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0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6500"/>
                            </p:stCondLst>
                            <p:childTnLst>
                              <p:par>
                                <p:cTn id="144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0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0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0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0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20486" grpId="0"/>
      <p:bldP spid="20487" grpId="0"/>
      <p:bldP spid="20488" grpId="0"/>
      <p:bldP spid="20489" grpId="0"/>
      <p:bldP spid="20490" grpId="0"/>
      <p:bldP spid="20491" grpId="0"/>
      <p:bldP spid="20492" grpId="0"/>
      <p:bldP spid="20495" grpId="0"/>
      <p:bldP spid="20496" grpId="0"/>
      <p:bldP spid="20497" grpId="0"/>
      <p:bldP spid="20498" grpId="0"/>
      <p:bldP spid="20507" grpId="0" animBg="1"/>
      <p:bldP spid="20508" grpId="0" animBg="1"/>
      <p:bldP spid="20509" grpId="0" animBg="1"/>
      <p:bldP spid="205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468313" y="908050"/>
            <a:ext cx="2592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sr-Cyrl-CS" sz="1800">
                <a:latin typeface="Arial Black" pitchFamily="34" charset="0"/>
              </a:rPr>
              <a:t>БОР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95288" y="1341438"/>
            <a:ext cx="2808287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sr-Cyrl-CS" sz="1800">
                <a:latin typeface="Arial Black" pitchFamily="34" charset="0"/>
              </a:rPr>
              <a:t>Познато је око 80 врста борова</a:t>
            </a:r>
            <a:r>
              <a:rPr kumimoji="0" lang="en-US" sz="1800">
                <a:latin typeface="Arial Black" pitchFamily="34" charset="0"/>
              </a:rPr>
              <a:t>,</a:t>
            </a:r>
            <a:r>
              <a:rPr kumimoji="0" lang="sr-Cyrl-CS" sz="1800">
                <a:latin typeface="Arial Black" pitchFamily="34" charset="0"/>
              </a:rPr>
              <a:t> </a:t>
            </a:r>
            <a:r>
              <a:rPr kumimoji="0" lang="en-US" sz="1800">
                <a:latin typeface="Arial Black" pitchFamily="34" charset="0"/>
              </a:rPr>
              <a:t>o</a:t>
            </a:r>
            <a:r>
              <a:rPr kumimoji="0" lang="sr-Cyrl-CS" sz="1800">
                <a:latin typeface="Arial Black" pitchFamily="34" charset="0"/>
              </a:rPr>
              <a:t>д којих су најпознатији бели и црни бор. На Златибору расте златни бор,</a:t>
            </a:r>
            <a:r>
              <a:rPr kumimoji="0" lang="sr-Latn-CS" sz="1800">
                <a:latin typeface="Arial Black" pitchFamily="34" charset="0"/>
              </a:rPr>
              <a:t> </a:t>
            </a:r>
            <a:r>
              <a:rPr kumimoji="0" lang="sr-Cyrl-CS" sz="1800">
                <a:latin typeface="Arial Black" pitchFamily="34" charset="0"/>
              </a:rPr>
              <a:t>по коме је ова планина и добила име.</a:t>
            </a:r>
            <a:r>
              <a:rPr kumimoji="0" lang="sr-Latn-CS" sz="1800">
                <a:latin typeface="Arial Black" pitchFamily="34" charset="0"/>
              </a:rPr>
              <a:t> </a:t>
            </a:r>
            <a:r>
              <a:rPr kumimoji="0" lang="sr-Cyrl-CS" sz="1800">
                <a:latin typeface="Arial Black" pitchFamily="34" charset="0"/>
              </a:rPr>
              <a:t>Плод бора је шишарка.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563938" y="404813"/>
            <a:ext cx="2735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sr-Cyrl-CS" sz="1800">
                <a:latin typeface="Arial Black" pitchFamily="34" charset="0"/>
              </a:rPr>
              <a:t>ЈЕЛА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708400" y="836613"/>
            <a:ext cx="273685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sr-Cyrl-CS" sz="1800">
                <a:latin typeface="Arial Black" pitchFamily="34" charset="0"/>
              </a:rPr>
              <a:t>Крошња је скоро цилидрична, четине су пљоснате и не боду. Шишарке стоје усправно као свеће.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3708400" y="3357563"/>
            <a:ext cx="3167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sr-Cyrl-CS" sz="1800">
                <a:solidFill>
                  <a:schemeClr val="hlink"/>
                </a:solidFill>
                <a:latin typeface="Arial Black" pitchFamily="34" charset="0"/>
              </a:rPr>
              <a:t>ЗАПАМТИ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3419475" y="3789363"/>
            <a:ext cx="3889375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sr-Cyrl-CS" sz="1800">
                <a:solidFill>
                  <a:srgbClr val="FFFF00"/>
                </a:solidFill>
                <a:latin typeface="Arial Black" pitchFamily="34" charset="0"/>
              </a:rPr>
              <a:t>За Нову годину купи јелку са бусеном, после празника је изнеси напоље,</a:t>
            </a:r>
            <a:r>
              <a:rPr kumimoji="0" lang="sr-Latn-CS" sz="180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kumimoji="0" lang="sr-Cyrl-CS" sz="1800">
                <a:solidFill>
                  <a:srgbClr val="FFFF00"/>
                </a:solidFill>
                <a:latin typeface="Arial Black" pitchFamily="34" charset="0"/>
              </a:rPr>
              <a:t>али је немој одмах садити! Засади је тек на пролеће у дворишту, парку или на пропланку.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3779838" y="5805488"/>
            <a:ext cx="35290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sr-Cyrl-CS" sz="1800">
                <a:solidFill>
                  <a:schemeClr val="hlink"/>
                </a:solidFill>
                <a:latin typeface="Arial Black" pitchFamily="34" charset="0"/>
              </a:rPr>
              <a:t>Јела је лепо и корисно дрво</a:t>
            </a:r>
            <a:r>
              <a:rPr kumimoji="0" lang="sr-Latn-CS" sz="1800">
                <a:solidFill>
                  <a:schemeClr val="hlink"/>
                </a:solidFill>
                <a:latin typeface="Arial Black" pitchFamily="34" charset="0"/>
              </a:rPr>
              <a:t> </a:t>
            </a:r>
            <a:r>
              <a:rPr kumimoji="0" lang="sr-Cyrl-CS" sz="1800">
                <a:solidFill>
                  <a:schemeClr val="hlink"/>
                </a:solidFill>
                <a:latin typeface="Arial Black" pitchFamily="34" charset="0"/>
              </a:rPr>
              <a:t>-</a:t>
            </a:r>
            <a:r>
              <a:rPr kumimoji="0" lang="sr-Latn-CS" sz="1800">
                <a:solidFill>
                  <a:schemeClr val="hlink"/>
                </a:solidFill>
                <a:latin typeface="Arial Black" pitchFamily="34" charset="0"/>
              </a:rPr>
              <a:t> </a:t>
            </a:r>
            <a:r>
              <a:rPr kumimoji="0" lang="sr-Cyrl-CS" sz="1800">
                <a:solidFill>
                  <a:schemeClr val="hlink"/>
                </a:solidFill>
                <a:latin typeface="Arial Black" pitchFamily="34" charset="0"/>
              </a:rPr>
              <a:t>зато је чувај!</a:t>
            </a:r>
          </a:p>
        </p:txBody>
      </p:sp>
      <p:pic>
        <p:nvPicPr>
          <p:cNvPr id="21514" name="Picture 10" descr="yu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2565400"/>
            <a:ext cx="865188" cy="657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1515" name="Picture 11" descr="kj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4292600"/>
            <a:ext cx="852487" cy="10080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1516" name="Picture 12" descr="bo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4508500"/>
            <a:ext cx="1565275" cy="216058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1518" name="Picture 14" descr="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2225" y="188913"/>
            <a:ext cx="1971675" cy="266541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395288" y="260350"/>
            <a:ext cx="3960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sr-Cyrl-CS">
                <a:latin typeface="Arial Black" pitchFamily="34" charset="0"/>
              </a:rPr>
              <a:t>ЧЕТИНАРСКЕ ШУМЕ</a:t>
            </a:r>
            <a:endParaRPr kumimoji="0" lang="en-US"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/>
      <p:bldP spid="21508" grpId="0"/>
      <p:bldP spid="21509" grpId="0"/>
      <p:bldP spid="21510" grpId="0"/>
      <p:bldP spid="21511" grpId="0"/>
      <p:bldP spid="21512" grpId="0"/>
      <p:bldP spid="215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468313" y="3429000"/>
            <a:ext cx="14398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sr-Cyrl-CS" sz="1800">
                <a:latin typeface="Arial Black" pitchFamily="34" charset="0"/>
              </a:rPr>
              <a:t>СМРЧА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250825" y="3860800"/>
            <a:ext cx="23050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sr-Cyrl-CS" sz="1800">
                <a:latin typeface="Arial Black" pitchFamily="34" charset="0"/>
              </a:rPr>
              <a:t>Крошња је у облику пирамиде са висећим гранама. Четине су на врху зашиљене и боцкају, а шишарке су</a:t>
            </a:r>
            <a:r>
              <a:rPr kumimoji="0" lang="sr-Cyrl-CS" sz="1400">
                <a:latin typeface="Arial Black" pitchFamily="34" charset="0"/>
              </a:rPr>
              <a:t> </a:t>
            </a:r>
            <a:r>
              <a:rPr kumimoji="0" lang="sr-Cyrl-CS" sz="1800">
                <a:latin typeface="Arial Black" pitchFamily="34" charset="0"/>
              </a:rPr>
              <a:t>висеће.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6011863" y="333375"/>
            <a:ext cx="2519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sr-Cyrl-CS" sz="1800">
                <a:latin typeface="Arial Black" pitchFamily="34" charset="0"/>
              </a:rPr>
              <a:t>ЧЕМПРЕС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5651500" y="765175"/>
            <a:ext cx="2808288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sr-Cyrl-CS" sz="1800">
                <a:latin typeface="Arial Black" pitchFamily="34" charset="0"/>
              </a:rPr>
              <a:t>Има високо и витко стабло и карактеристичну вретенасту крошњу, тамно зелене боје. Плод је округла шишарка.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1116013" y="404813"/>
            <a:ext cx="23034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sr-Cyrl-CS" sz="1800">
                <a:latin typeface="Arial Black" pitchFamily="34" charset="0"/>
              </a:rPr>
              <a:t>АРИШ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395288" y="908050"/>
            <a:ext cx="381635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sr-Cyrl-CS" sz="1800">
                <a:latin typeface="Arial Black" pitchFamily="34" charset="0"/>
              </a:rPr>
              <a:t>Изузетак међу четинарима је ариш чије лишће опада сваке јесени. Остали  четинари постепено губе и надохнађују своје листове, тако да се и не примети да су било шта изгубили.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4211638" y="3716338"/>
            <a:ext cx="44640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sr-Cyrl-CS" sz="1800">
                <a:solidFill>
                  <a:schemeClr val="hlink"/>
                </a:solidFill>
                <a:latin typeface="Arial Black" pitchFamily="34" charset="0"/>
              </a:rPr>
              <a:t>Покушај да откријеш како се које дрво зове и упиши његово име.</a:t>
            </a:r>
            <a:endParaRPr kumimoji="0" lang="en-US" sz="1800">
              <a:solidFill>
                <a:schemeClr val="hlink"/>
              </a:solidFill>
              <a:latin typeface="Arial Black" pitchFamily="34" charset="0"/>
            </a:endParaRP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4211638" y="4797425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sr-Cyrl-CS" sz="1800">
                <a:latin typeface="Arial Black" pitchFamily="34" charset="0"/>
              </a:rPr>
              <a:t>ШИРА</a:t>
            </a:r>
            <a:endParaRPr kumimoji="0" lang="en-US" sz="1800">
              <a:latin typeface="Arial Black" pitchFamily="34" charset="0"/>
            </a:endParaRP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6588125" y="4797425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sr-Cyrl-CS" sz="1800">
                <a:latin typeface="Arial Black" pitchFamily="34" charset="0"/>
              </a:rPr>
              <a:t>СРЧМА</a:t>
            </a:r>
            <a:endParaRPr kumimoji="0" lang="en-US" sz="1800">
              <a:latin typeface="Arial Black" pitchFamily="34" charset="0"/>
            </a:endParaRP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4284663" y="5661025"/>
            <a:ext cx="8651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sr-Cyrl-CS" sz="1800">
                <a:latin typeface="Arial Black" pitchFamily="34" charset="0"/>
              </a:rPr>
              <a:t>РОБ</a:t>
            </a:r>
            <a:endParaRPr kumimoji="0" lang="en-US" sz="1800">
              <a:latin typeface="Arial Black" pitchFamily="34" charset="0"/>
            </a:endParaRP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6659563" y="5661025"/>
            <a:ext cx="9350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sr-Cyrl-CS" sz="1800">
                <a:latin typeface="Arial Black" pitchFamily="34" charset="0"/>
              </a:rPr>
              <a:t>ЛЕЈА</a:t>
            </a:r>
            <a:endParaRPr kumimoji="0" lang="en-US" sz="1800">
              <a:latin typeface="Arial Black" pitchFamily="34" charset="0"/>
            </a:endParaRPr>
          </a:p>
        </p:txBody>
      </p:sp>
      <p:sp>
        <p:nvSpPr>
          <p:cNvPr id="15389" name="Line 29"/>
          <p:cNvSpPr>
            <a:spLocks noChangeShapeType="1"/>
          </p:cNvSpPr>
          <p:nvPr/>
        </p:nvSpPr>
        <p:spPr bwMode="auto">
          <a:xfrm>
            <a:off x="6516688" y="5516563"/>
            <a:ext cx="1296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5390" name="Line 30"/>
          <p:cNvSpPr>
            <a:spLocks noChangeShapeType="1"/>
          </p:cNvSpPr>
          <p:nvPr/>
        </p:nvSpPr>
        <p:spPr bwMode="auto">
          <a:xfrm>
            <a:off x="3995738" y="5516563"/>
            <a:ext cx="1296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5391" name="Line 31"/>
          <p:cNvSpPr>
            <a:spLocks noChangeShapeType="1"/>
          </p:cNvSpPr>
          <p:nvPr/>
        </p:nvSpPr>
        <p:spPr bwMode="auto">
          <a:xfrm>
            <a:off x="3995738" y="6308725"/>
            <a:ext cx="1296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5392" name="Line 32"/>
          <p:cNvSpPr>
            <a:spLocks noChangeShapeType="1"/>
          </p:cNvSpPr>
          <p:nvPr/>
        </p:nvSpPr>
        <p:spPr bwMode="auto">
          <a:xfrm>
            <a:off x="6443663" y="6308725"/>
            <a:ext cx="1296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5393" name="Text Box 33"/>
          <p:cNvSpPr txBox="1">
            <a:spLocks noChangeArrowheads="1"/>
          </p:cNvSpPr>
          <p:nvPr/>
        </p:nvSpPr>
        <p:spPr bwMode="auto">
          <a:xfrm>
            <a:off x="4211638" y="5229225"/>
            <a:ext cx="12239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sr-Cyrl-CS" sz="1800">
                <a:solidFill>
                  <a:schemeClr val="hlink"/>
                </a:solidFill>
                <a:latin typeface="Arial Black" pitchFamily="34" charset="0"/>
              </a:rPr>
              <a:t>АРИШ</a:t>
            </a:r>
            <a:endParaRPr kumimoji="0" lang="en-US" sz="1800">
              <a:solidFill>
                <a:schemeClr val="hlink"/>
              </a:solidFill>
              <a:latin typeface="Arial Black" pitchFamily="34" charset="0"/>
            </a:endParaRPr>
          </a:p>
        </p:txBody>
      </p:sp>
      <p:sp>
        <p:nvSpPr>
          <p:cNvPr id="15394" name="Text Box 34"/>
          <p:cNvSpPr txBox="1">
            <a:spLocks noChangeArrowheads="1"/>
          </p:cNvSpPr>
          <p:nvPr/>
        </p:nvSpPr>
        <p:spPr bwMode="auto">
          <a:xfrm>
            <a:off x="6588125" y="5229225"/>
            <a:ext cx="1296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sr-Cyrl-CS" sz="1800">
                <a:solidFill>
                  <a:schemeClr val="hlink"/>
                </a:solidFill>
                <a:latin typeface="Arial Black" pitchFamily="34" charset="0"/>
              </a:rPr>
              <a:t>СМРЧА</a:t>
            </a:r>
            <a:endParaRPr kumimoji="0" lang="en-US" sz="1800">
              <a:solidFill>
                <a:schemeClr val="hlink"/>
              </a:solidFill>
              <a:latin typeface="Arial Black" pitchFamily="34" charset="0"/>
            </a:endParaRPr>
          </a:p>
        </p:txBody>
      </p:sp>
      <p:sp>
        <p:nvSpPr>
          <p:cNvPr id="15395" name="Text Box 35"/>
          <p:cNvSpPr txBox="1">
            <a:spLocks noChangeArrowheads="1"/>
          </p:cNvSpPr>
          <p:nvPr/>
        </p:nvSpPr>
        <p:spPr bwMode="auto">
          <a:xfrm>
            <a:off x="4284663" y="6021388"/>
            <a:ext cx="792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sr-Cyrl-CS" sz="1800">
                <a:solidFill>
                  <a:schemeClr val="hlink"/>
                </a:solidFill>
                <a:latin typeface="Arial Black" pitchFamily="34" charset="0"/>
              </a:rPr>
              <a:t>БОР</a:t>
            </a:r>
            <a:endParaRPr kumimoji="0" lang="en-US" sz="1800">
              <a:solidFill>
                <a:schemeClr val="hlink"/>
              </a:solidFill>
              <a:latin typeface="Arial Black" pitchFamily="34" charset="0"/>
            </a:endParaRPr>
          </a:p>
        </p:txBody>
      </p:sp>
      <p:sp>
        <p:nvSpPr>
          <p:cNvPr id="15396" name="Text Box 36"/>
          <p:cNvSpPr txBox="1">
            <a:spLocks noChangeArrowheads="1"/>
          </p:cNvSpPr>
          <p:nvPr/>
        </p:nvSpPr>
        <p:spPr bwMode="auto">
          <a:xfrm>
            <a:off x="6659563" y="6021388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sr-Cyrl-CS" sz="1800">
                <a:solidFill>
                  <a:schemeClr val="hlink"/>
                </a:solidFill>
                <a:latin typeface="Arial Black" pitchFamily="34" charset="0"/>
              </a:rPr>
              <a:t>ЈЕЛА</a:t>
            </a:r>
            <a:endParaRPr kumimoji="0" lang="en-US" sz="1800">
              <a:solidFill>
                <a:schemeClr val="hlink"/>
              </a:solidFill>
              <a:latin typeface="Arial Black" pitchFamily="34" charset="0"/>
            </a:endParaRPr>
          </a:p>
        </p:txBody>
      </p:sp>
      <p:pic>
        <p:nvPicPr>
          <p:cNvPr id="15397" name="Picture 37" descr="ar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476250"/>
            <a:ext cx="1171575" cy="1822450"/>
          </a:xfrm>
          <a:prstGeom prst="rect">
            <a:avLst/>
          </a:prstGeom>
          <a:noFill/>
          <a:ln w="28575">
            <a:solidFill>
              <a:srgbClr val="003300"/>
            </a:solidFill>
            <a:miter lim="800000"/>
            <a:headEnd/>
            <a:tailEnd/>
          </a:ln>
        </p:spPr>
      </p:pic>
      <p:pic>
        <p:nvPicPr>
          <p:cNvPr id="15398" name="Picture 38" descr="smr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2997200"/>
            <a:ext cx="1252537" cy="2017713"/>
          </a:xfrm>
          <a:prstGeom prst="rect">
            <a:avLst/>
          </a:prstGeom>
          <a:noFill/>
          <a:ln w="28575">
            <a:solidFill>
              <a:srgbClr val="0033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6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600"/>
                            </p:stCondLst>
                            <p:childTnLst>
                              <p:par>
                                <p:cTn id="2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000"/>
                            </p:stCondLst>
                            <p:childTnLst>
                              <p:par>
                                <p:cTn id="2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700"/>
                            </p:stCondLst>
                            <p:childTnLst>
                              <p:par>
                                <p:cTn id="3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9700"/>
                            </p:stCondLst>
                            <p:childTnLst>
                              <p:par>
                                <p:cTn id="4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1300"/>
                            </p:stCondLst>
                            <p:childTnLst>
                              <p:par>
                                <p:cTn id="4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5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5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5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0"/>
                            </p:stCondLst>
                            <p:childTnLst>
                              <p:par>
                                <p:cTn id="6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500"/>
                            </p:stCondLst>
                            <p:childTnLst>
                              <p:par>
                                <p:cTn id="6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4000"/>
                            </p:stCondLst>
                            <p:childTnLst>
                              <p:par>
                                <p:cTn id="7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500"/>
                            </p:stCondLst>
                            <p:childTnLst>
                              <p:par>
                                <p:cTn id="7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0"/>
                            </p:stCondLst>
                            <p:childTnLst>
                              <p:par>
                                <p:cTn id="8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15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6000"/>
                            </p:stCondLst>
                            <p:childTnLst>
                              <p:par>
                                <p:cTn id="8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15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7000"/>
                            </p:stCondLst>
                            <p:childTnLst>
                              <p:par>
                                <p:cTn id="9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15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15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9" grpId="0"/>
      <p:bldP spid="15371" grpId="0"/>
      <p:bldP spid="15373" grpId="0"/>
      <p:bldP spid="15376" grpId="0"/>
      <p:bldP spid="15377" grpId="0"/>
      <p:bldP spid="15378" grpId="0"/>
      <p:bldP spid="15389" grpId="0" animBg="1"/>
      <p:bldP spid="15390" grpId="0" animBg="1"/>
      <p:bldP spid="15391" grpId="0" animBg="1"/>
      <p:bldP spid="15392" grpId="0" animBg="1"/>
    </p:bldLst>
  </p:timing>
</p:sld>
</file>

<file path=ppt/theme/theme1.xml><?xml version="1.0" encoding="utf-8"?>
<a:theme xmlns:a="http://schemas.openxmlformats.org/drawingml/2006/main" name="Business Plan">
  <a:themeElements>
    <a:clrScheme name="Business Plan 1">
      <a:dk1>
        <a:srgbClr val="000000"/>
      </a:dk1>
      <a:lt1>
        <a:srgbClr val="EAEAEA"/>
      </a:lt1>
      <a:dk2>
        <a:srgbClr val="00763B"/>
      </a:dk2>
      <a:lt2>
        <a:srgbClr val="FFFFCC"/>
      </a:lt2>
      <a:accent1>
        <a:srgbClr val="CC6600"/>
      </a:accent1>
      <a:accent2>
        <a:srgbClr val="FF9900"/>
      </a:accent2>
      <a:accent3>
        <a:srgbClr val="AABDAF"/>
      </a:accent3>
      <a:accent4>
        <a:srgbClr val="C8C8C8"/>
      </a:accent4>
      <a:accent5>
        <a:srgbClr val="E2B8AA"/>
      </a:accent5>
      <a:accent6>
        <a:srgbClr val="E78A00"/>
      </a:accent6>
      <a:hlink>
        <a:srgbClr val="CC3300"/>
      </a:hlink>
      <a:folHlink>
        <a:srgbClr val="71BB96"/>
      </a:folHlink>
    </a:clrScheme>
    <a:fontScheme name="Business Pla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Business Plan 1">
        <a:dk1>
          <a:srgbClr val="000000"/>
        </a:dk1>
        <a:lt1>
          <a:srgbClr val="EAEAEA"/>
        </a:lt1>
        <a:dk2>
          <a:srgbClr val="00763B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AABDAF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71BB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Plan 2">
        <a:dk1>
          <a:srgbClr val="000000"/>
        </a:dk1>
        <a:lt1>
          <a:srgbClr val="FFFFFF"/>
        </a:lt1>
        <a:dk2>
          <a:srgbClr val="006633"/>
        </a:dk2>
        <a:lt2>
          <a:srgbClr val="FFFFFF"/>
        </a:lt2>
        <a:accent1>
          <a:srgbClr val="009999"/>
        </a:accent1>
        <a:accent2>
          <a:srgbClr val="8263A2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71BB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Plan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Plan 4">
        <a:dk1>
          <a:srgbClr val="271A0D"/>
        </a:dk1>
        <a:lt1>
          <a:srgbClr val="EAEAEA"/>
        </a:lt1>
        <a:dk2>
          <a:srgbClr val="996633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CAB8AD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CA956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Plan 5">
        <a:dk1>
          <a:srgbClr val="001428"/>
        </a:dk1>
        <a:lt1>
          <a:srgbClr val="DDDDDD"/>
        </a:lt1>
        <a:dk2>
          <a:srgbClr val="336699"/>
        </a:dk2>
        <a:lt2>
          <a:srgbClr val="CCFFCC"/>
        </a:lt2>
        <a:accent1>
          <a:srgbClr val="009999"/>
        </a:accent1>
        <a:accent2>
          <a:srgbClr val="8263A2"/>
        </a:accent2>
        <a:accent3>
          <a:srgbClr val="ADB8CA"/>
        </a:accent3>
        <a:accent4>
          <a:srgbClr val="BDBDBD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699BC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Plan</Template>
  <TotalTime>3956</TotalTime>
  <Words>691</Words>
  <Application>Microsoft PowerPoint</Application>
  <PresentationFormat>On-screen Show (4:3)</PresentationFormat>
  <Paragraphs>121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Times New Roman</vt:lpstr>
      <vt:lpstr>Arial</vt:lpstr>
      <vt:lpstr>Wingdings</vt:lpstr>
      <vt:lpstr>Arial Black</vt:lpstr>
      <vt:lpstr>Business Plan</vt:lpstr>
      <vt:lpstr>Microsoft Word Document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/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Perica</dc:creator>
  <cp:lastModifiedBy>User</cp:lastModifiedBy>
  <cp:revision>106</cp:revision>
  <dcterms:created xsi:type="dcterms:W3CDTF">2003-03-25T17:43:53Z</dcterms:created>
  <dcterms:modified xsi:type="dcterms:W3CDTF">2016-10-30T23:30:33Z</dcterms:modified>
</cp:coreProperties>
</file>