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81" r:id="rId2"/>
    <p:sldId id="282" r:id="rId3"/>
    <p:sldId id="256" r:id="rId4"/>
    <p:sldId id="258" r:id="rId5"/>
    <p:sldId id="257" r:id="rId6"/>
    <p:sldId id="279" r:id="rId7"/>
    <p:sldId id="261" r:id="rId8"/>
    <p:sldId id="259" r:id="rId9"/>
    <p:sldId id="260" r:id="rId10"/>
    <p:sldId id="264" r:id="rId11"/>
    <p:sldId id="262" r:id="rId12"/>
    <p:sldId id="263" r:id="rId13"/>
    <p:sldId id="271" r:id="rId14"/>
    <p:sldId id="265" r:id="rId15"/>
    <p:sldId id="266" r:id="rId16"/>
    <p:sldId id="267" r:id="rId17"/>
    <p:sldId id="272" r:id="rId18"/>
    <p:sldId id="268" r:id="rId19"/>
    <p:sldId id="276" r:id="rId20"/>
    <p:sldId id="277" r:id="rId21"/>
    <p:sldId id="274" r:id="rId22"/>
    <p:sldId id="275" r:id="rId23"/>
    <p:sldId id="269" r:id="rId24"/>
    <p:sldId id="273" r:id="rId25"/>
    <p:sldId id="278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899A-E479-454E-B5D2-AADADA7EA78E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7890-EEE5-4FF7-940B-8E780B8C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FAE6-9225-48B2-BF37-8F38A4EC6F6B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5BFD-9B86-4F36-A6A0-89EC5773B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005CF-2FF0-4B7D-B3A7-8E262E91B8D3}" type="datetimeFigureOut">
              <a:rPr lang="en-US" smtClean="0"/>
              <a:pPr/>
              <a:t>31-Oct-16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8.jpeg"/><Relationship Id="rId18" Type="http://schemas.openxmlformats.org/officeDocument/2006/relationships/image" Target="../media/image32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17" Type="http://schemas.openxmlformats.org/officeDocument/2006/relationships/image" Target="../media/image31.jpeg"/><Relationship Id="rId2" Type="http://schemas.openxmlformats.org/officeDocument/2006/relationships/hyperlink" Target="http://upload.wikimedia.org/wikipedia/commons/f/fb/Mixed-forest.jpg" TargetMode="Externa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sr.wikipedia.org/wiki/%D0%A1%D0%BB%D0%B8%D0%BA%D0%B0:Fagus-orientalis.JPG" TargetMode="External"/><Relationship Id="rId5" Type="http://schemas.openxmlformats.org/officeDocument/2006/relationships/image" Target="../media/image22.jpeg"/><Relationship Id="rId15" Type="http://schemas.openxmlformats.org/officeDocument/2006/relationships/hyperlink" Target="http://upload.wikimedia.org/wikipedia/commons/c/cc/Moos_5769.jp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iki/%D0%A1%D0%BB%D0%B8%D0%BA%D0%B0:Larix_decidua.JPG" TargetMode="External"/><Relationship Id="rId13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12" Type="http://schemas.openxmlformats.org/officeDocument/2006/relationships/image" Target="../media/image55.jpeg"/><Relationship Id="rId17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i306.photobucket.com/albums/nn274/sumarko/VRT/TaxusBaccata_8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wiki/%D0%A1%D0%BB%D0%B8%D0%BA%D0%B0:Pinus_brutia(03).jpg" TargetMode="External"/><Relationship Id="rId11" Type="http://schemas.openxmlformats.org/officeDocument/2006/relationships/hyperlink" Target="javascript:;" TargetMode="External"/><Relationship Id="rId5" Type="http://schemas.openxmlformats.org/officeDocument/2006/relationships/image" Target="../media/image52.jpeg"/><Relationship Id="rId15" Type="http://schemas.openxmlformats.org/officeDocument/2006/relationships/image" Target="../media/image57.jpeg"/><Relationship Id="rId10" Type="http://schemas.openxmlformats.org/officeDocument/2006/relationships/image" Target="../media/image19.jpeg"/><Relationship Id="rId4" Type="http://schemas.openxmlformats.org/officeDocument/2006/relationships/hyperlink" Target="http://sr.wikipedia.org/wiki/%D0%A1%D0%BB%D0%B8%D0%BA%D0%B0:Larix_decidua0.jpg" TargetMode="External"/><Relationship Id="rId9" Type="http://schemas.openxmlformats.org/officeDocument/2006/relationships/image" Target="../media/image54.jpeg"/><Relationship Id="rId14" Type="http://schemas.openxmlformats.org/officeDocument/2006/relationships/hyperlink" Target="http://upload.wikimedia.org/wikipedia/commons/b/b3/Orman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://upload.wikimedia.org/wikipedia/commons/b/b3/Orman.JPG" TargetMode="External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tice.net/modules.php?set_albumName=album78&amp;id=Krstokljun_Loli_263&amp;op=modload&amp;file=index&amp;name=gallery&amp;include=view_photo.php" TargetMode="External"/><Relationship Id="rId11" Type="http://schemas.openxmlformats.org/officeDocument/2006/relationships/image" Target="../media/image65.jpeg"/><Relationship Id="rId5" Type="http://schemas.openxmlformats.org/officeDocument/2006/relationships/image" Target="../media/image60.jpeg"/><Relationship Id="rId10" Type="http://schemas.openxmlformats.org/officeDocument/2006/relationships/image" Target="../media/image64.jpeg"/><Relationship Id="rId4" Type="http://schemas.openxmlformats.org/officeDocument/2006/relationships/image" Target="../media/image57.jpeg"/><Relationship Id="rId9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tonimages.rs/povoljne-slike/jpg/b03_01351679.html/lsok-1/sok-forest" TargetMode="External"/><Relationship Id="rId5" Type="http://schemas.openxmlformats.org/officeDocument/2006/relationships/image" Target="../media/image70.jpeg"/><Relationship Id="rId10" Type="http://schemas.openxmlformats.org/officeDocument/2006/relationships/image" Target="../media/image74.png"/><Relationship Id="rId4" Type="http://schemas.openxmlformats.org/officeDocument/2006/relationships/hyperlink" Target="http://pix.com.ua/sr/animals/wild/backyard_wildlife/123021-upsee.html" TargetMode="External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gif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12" Type="http://schemas.openxmlformats.org/officeDocument/2006/relationships/image" Target="../media/image95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4.wmf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gif"/><Relationship Id="rId9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x\Music\muzicka%20kultura,%20%20kolibri\Pesme%20za%20decu\PESME%20ZA%20DECU%20-%20PROLECE%20U%20SUMI.mp3" TargetMode="External"/><Relationship Id="rId1" Type="http://schemas.openxmlformats.org/officeDocument/2006/relationships/audio" Target="../media/audio3.wav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poljoprivredaiselo.com/wp-content/uploads/2010/06/TN_forest_interior_Le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428892"/>
          </a:xfrm>
        </p:spPr>
        <p:txBody>
          <a:bodyPr/>
          <a:lstStyle/>
          <a:p>
            <a:r>
              <a:rPr lang="sr-Cyrl-CS" dirty="0" smtClean="0"/>
              <a:t>ОСНОВНА ШКОЛА ,,ЈОСИФ КОСТИЋ”, ЛЕСКОВАЦ</a:t>
            </a:r>
            <a:endParaRPr lang="sr-Cyrl-C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2643174" y="3643314"/>
            <a:ext cx="6143668" cy="1995486"/>
          </a:xfrm>
          <a:scene3d>
            <a:camera prst="isometricOffAxis2Left"/>
            <a:lightRig rig="threePt" dir="t"/>
          </a:scene3d>
        </p:spPr>
        <p:txBody>
          <a:bodyPr anchor="ctr"/>
          <a:lstStyle/>
          <a:p>
            <a:r>
              <a:rPr lang="sr-Cyrl-CS" dirty="0" err="1" smtClean="0">
                <a:solidFill>
                  <a:srgbClr val="C00000"/>
                </a:solidFill>
              </a:rPr>
              <a:t>Жаклина</a:t>
            </a:r>
            <a:r>
              <a:rPr lang="sr-Cyrl-CS" dirty="0" smtClean="0">
                <a:solidFill>
                  <a:srgbClr val="C00000"/>
                </a:solidFill>
              </a:rPr>
              <a:t> Соколовић</a:t>
            </a:r>
          </a:p>
          <a:p>
            <a:r>
              <a:rPr lang="sr-Cyrl-CS" dirty="0" err="1" smtClean="0">
                <a:solidFill>
                  <a:srgbClr val="C00000"/>
                </a:solidFill>
              </a:rPr>
              <a:t>Жаклина</a:t>
            </a:r>
            <a:r>
              <a:rPr lang="sr-Cyrl-CS" dirty="0" smtClean="0">
                <a:solidFill>
                  <a:srgbClr val="C00000"/>
                </a:solidFill>
              </a:rPr>
              <a:t> Митровић</a:t>
            </a:r>
            <a:endParaRPr lang="sr-Cyrl-CS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јекат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5720" y="5715016"/>
          <a:ext cx="914400" cy="714375"/>
        </p:xfrm>
        <a:graphic>
          <a:graphicData uri="http://schemas.openxmlformats.org/presentationml/2006/ole">
            <p:oleObj spid="_x0000_s1026" name="Document" showAsIcon="1" r:id="rId3" imgW="914400" imgH="714240" progId="Word.Document.12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лика 18" descr="File:Mixed-fores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9678" y="4764978"/>
            <a:ext cx="2090562" cy="143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fungi-kg.org.rs/images/JPG%20slike/sajtovi/IM000079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13176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лика 8" descr="http://www.biosan.rs/katalog/slike/vece/21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85293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лика 9" descr="http://www.biosan.rs/katalog/slike/vece/21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836712"/>
            <a:ext cx="1941255" cy="21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www.ravnica.info/UserFiles/Image/da%20li%20ste%20znali/kukurek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717032"/>
            <a:ext cx="1965063" cy="14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лика 11" descr="http://www.herbateka.eu/slike/hras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836712"/>
            <a:ext cx="2757155" cy="24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лика 12" descr="http://www2.arnes.si/~opoljanelj/projekti/gozdna_pot/glog1_d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620688"/>
            <a:ext cx="2345214" cy="25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лика 13" descr="http://upload.wikimedia.org/wikipedia/commons/thumb/6/69/Fagus-orientalis.JPG/90px-Fagus-orientalis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764704"/>
            <a:ext cx="1373815" cy="18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7" descr="JAGORCEVI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5085184"/>
            <a:ext cx="839787" cy="13398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5013176"/>
            <a:ext cx="1152128" cy="15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лика 15" descr="Слика:Moos 5769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5301208"/>
            <a:ext cx="1519021" cy="11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лика 16" descr="divlja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3068960"/>
            <a:ext cx="1728192" cy="1728192"/>
          </a:xfrm>
          <a:prstGeom prst="rect">
            <a:avLst/>
          </a:prstGeom>
          <a:noFill/>
        </p:spPr>
      </p:pic>
      <p:pic>
        <p:nvPicPr>
          <p:cNvPr id="18" name="Слика 17" descr="http://i306.photobucket.com/albums/nn274/sumarko/VRT/sambucusRacemosa_800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7704" y="2924944"/>
            <a:ext cx="2587075" cy="17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лика 4" descr="sezona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3600400" cy="3356992"/>
          </a:xfrm>
          <a:prstGeom prst="rect">
            <a:avLst/>
          </a:prstGeom>
          <a:noFill/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Л</a:t>
            </a:r>
            <a:r>
              <a:rPr lang="x-none" dirty="0" smtClean="0"/>
              <a:t>истопадне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Животна з</a:t>
            </a:r>
            <a:r>
              <a:rPr lang="x-none" dirty="0" smtClean="0"/>
              <a:t>аједница биљака и животиња у којој преовладава </a:t>
            </a:r>
            <a:r>
              <a:rPr lang="x-none" dirty="0" smtClean="0">
                <a:solidFill>
                  <a:srgbClr val="FF0000"/>
                </a:solidFill>
              </a:rPr>
              <a:t>листопадно дрвеће</a:t>
            </a:r>
            <a:r>
              <a:rPr lang="x-none" dirty="0" smtClean="0"/>
              <a:t>: храст, буква, бреза, липа, јасен, багрем,...</a:t>
            </a:r>
          </a:p>
          <a:p>
            <a:r>
              <a:rPr lang="sr-Cyrl-CS" dirty="0" smtClean="0">
                <a:solidFill>
                  <a:srgbClr val="FF0000"/>
                </a:solidFill>
              </a:rPr>
              <a:t>Ж</a:t>
            </a:r>
            <a:r>
              <a:rPr lang="x-none" dirty="0" smtClean="0">
                <a:solidFill>
                  <a:srgbClr val="FF0000"/>
                </a:solidFill>
              </a:rPr>
              <a:t>бунасте биљке</a:t>
            </a:r>
            <a:r>
              <a:rPr lang="x-none" dirty="0" smtClean="0"/>
              <a:t>: купина, малина, глог, павит...</a:t>
            </a:r>
          </a:p>
          <a:p>
            <a:r>
              <a:rPr lang="sr-Cyrl-CS" dirty="0" smtClean="0">
                <a:solidFill>
                  <a:srgbClr val="FF0000"/>
                </a:solidFill>
              </a:rPr>
              <a:t>З</a:t>
            </a:r>
            <a:r>
              <a:rPr lang="x-none" dirty="0" smtClean="0">
                <a:solidFill>
                  <a:srgbClr val="FF0000"/>
                </a:solidFill>
              </a:rPr>
              <a:t>ељасте биљке </a:t>
            </a:r>
            <a:r>
              <a:rPr lang="x-none" dirty="0" smtClean="0"/>
              <a:t>листопадних шума: кукурек, висибаба, љубичице, јаглика, гљиве (печурке), маховина, лишајеви, траве...</a:t>
            </a:r>
          </a:p>
          <a:p>
            <a:endParaRPr lang="x-none" dirty="0" smtClean="0"/>
          </a:p>
          <a:p>
            <a:pPr marL="65151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З</a:t>
            </a:r>
            <a:r>
              <a:rPr lang="x-none" dirty="0" smtClean="0"/>
              <a:t>емљиште листопадне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CS" dirty="0" smtClean="0"/>
              <a:t>У л</a:t>
            </a:r>
            <a:r>
              <a:rPr lang="x-none" dirty="0" smtClean="0"/>
              <a:t>истопадним шумама има доста топлоте и влаге.</a:t>
            </a:r>
            <a:endParaRPr lang="sr-Cyrl-CS" dirty="0" smtClean="0"/>
          </a:p>
          <a:p>
            <a:pPr>
              <a:buNone/>
            </a:pPr>
            <a:r>
              <a:rPr lang="x-none" dirty="0" smtClean="0"/>
              <a:t>Лишће које опада трули па је земљиште плодно.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sr-Cyrl-CS" dirty="0" smtClean="0"/>
              <a:t>    Л</a:t>
            </a:r>
            <a:r>
              <a:rPr lang="x-none" dirty="0" smtClean="0"/>
              <a:t>истопадна шума обезбеђује храну многим врстама животиња: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/>
              <a:t>Б</a:t>
            </a:r>
            <a:r>
              <a:rPr lang="x-none" dirty="0" smtClean="0"/>
              <a:t>иљоједима: веверица, јелен, гусеница, корњача,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/>
              <a:t>М</a:t>
            </a:r>
            <a:r>
              <a:rPr lang="x-none" dirty="0" smtClean="0"/>
              <a:t>есоједима: вук, лисица, сова, кукавица, шумска шева, детлић, 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/>
              <a:t>С</a:t>
            </a:r>
            <a:r>
              <a:rPr lang="x-none" dirty="0" smtClean="0"/>
              <a:t>ваштоједима: дивља свиња, мрави, јеж,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</a:t>
            </a:r>
            <a:r>
              <a:rPr lang="x-none" dirty="0" smtClean="0"/>
              <a:t>тановници листопадне шуме</a:t>
            </a:r>
            <a:endParaRPr lang="en-US" dirty="0"/>
          </a:p>
        </p:txBody>
      </p:sp>
      <p:pic>
        <p:nvPicPr>
          <p:cNvPr id="4" name="Чувар места за садржај 3" descr="http://htmlimg4.scribdassets.com/9ldyyhgyrkvt578/images/7-0fbada05de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66688" y="1600200"/>
            <a:ext cx="60106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8-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41168"/>
            <a:ext cx="2088232" cy="160967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01" descr="csalogany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1181100" cy="1296987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8" name="Picture 91" descr="srna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7380312" y="5229200"/>
            <a:ext cx="1439862" cy="1223963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9" name="Picture 104" descr="JAZAVA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301208"/>
            <a:ext cx="1371600" cy="1285875"/>
          </a:xfrm>
          <a:prstGeom prst="rect">
            <a:avLst/>
          </a:prstGeom>
          <a:noFill/>
        </p:spPr>
      </p:pic>
      <p:pic>
        <p:nvPicPr>
          <p:cNvPr id="10" name="Picture 98" descr="szarvasboga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916832"/>
            <a:ext cx="1304925" cy="1152525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2" name="Picture 97" descr="gyi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517232"/>
            <a:ext cx="1181100" cy="936625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3" name="Picture 93" descr="csi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212976"/>
            <a:ext cx="1228725" cy="936625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4" name="Picture 5" descr="images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700808"/>
            <a:ext cx="193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imag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3717032"/>
            <a:ext cx="1657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image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2348880"/>
            <a:ext cx="19431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images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3429001"/>
            <a:ext cx="2232248" cy="148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imag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376" y="2060848"/>
            <a:ext cx="933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images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5013176"/>
            <a:ext cx="1871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images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3789040"/>
            <a:ext cx="189706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lisica1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8264" y="3933056"/>
            <a:ext cx="2016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images2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1196752"/>
            <a:ext cx="1344613" cy="194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Ч</a:t>
            </a:r>
            <a:r>
              <a:rPr lang="x-none" dirty="0" smtClean="0"/>
              <a:t>етинарске шуме</a:t>
            </a:r>
            <a:endParaRPr lang="en-US" dirty="0"/>
          </a:p>
        </p:txBody>
      </p:sp>
      <p:pic>
        <p:nvPicPr>
          <p:cNvPr id="4" name="Чувар места за садржај 3" descr="[sume-drvece+(5).jpg]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ика 4" descr="http://upload.wikimedia.org/wikipedia/commons/thumb/3/3a/Larix_decidua0.jpg/250px-Larix_decidua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169633" cy="20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Pinus brutia">
            <a:hlinkClick r:id="rId6" tooltip="&quot;Pinus brutia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196752"/>
            <a:ext cx="22819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лика 6" descr="Larix decidua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429000"/>
            <a:ext cx="2286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лика 7" descr="http://www.biosan.rs/katalog/slike/vece/111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85293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лика 8" descr="Crni bor">
            <a:hlinkClick r:id="rId11" tgtFrame="_to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3861048"/>
            <a:ext cx="20750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лика 9" descr="http://www.biosan.rs/katalog/slike/vece/111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3933056"/>
            <a:ext cx="2283599" cy="24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лика 10" descr="File:Orman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1196752"/>
            <a:ext cx="2639089" cy="197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лика 11" descr="http://i306.photobucket.com/albums/nn274/sumarko/VRT/TaxusBaccata_800.jpg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9992" y="4725144"/>
            <a:ext cx="2445353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ка 3" descr="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941168"/>
            <a:ext cx="2808312" cy="177281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ЧЕТИНАРСКЕ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CS" dirty="0" smtClean="0"/>
              <a:t>        Ч</a:t>
            </a:r>
            <a:r>
              <a:rPr lang="x-none" dirty="0" smtClean="0"/>
              <a:t>етинарске шуме су заједница биљака и животиња </a:t>
            </a:r>
            <a:r>
              <a:rPr lang="sr-Cyrl-CS" dirty="0" smtClean="0"/>
              <a:t>у којој преовладава четинарско дрвеће: бор, јела, смрча, оморика, клека, ариш...</a:t>
            </a:r>
          </a:p>
          <a:p>
            <a:pPr>
              <a:buNone/>
            </a:pPr>
            <a:r>
              <a:rPr lang="sr-Cyrl-CS" dirty="0" smtClean="0"/>
              <a:t>        Лишће ових биљака је претворено у четине –    иглице- да би биљка губила мање воде као и да   биљку заштити од хладноће  и  зими  остаје на биљци.</a:t>
            </a:r>
          </a:p>
          <a:p>
            <a:pPr>
              <a:buNone/>
            </a:pPr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З</a:t>
            </a:r>
            <a:r>
              <a:rPr lang="x-none" dirty="0" smtClean="0"/>
              <a:t>емљиште четинарских шума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r-Cyrl-CS" dirty="0" smtClean="0"/>
              <a:t>Ч</a:t>
            </a:r>
            <a:r>
              <a:rPr lang="x-none" dirty="0" smtClean="0"/>
              <a:t>етине су прекривене смолом која успорава труљење  па је </a:t>
            </a:r>
            <a:r>
              <a:rPr lang="x-none" dirty="0" smtClean="0">
                <a:solidFill>
                  <a:srgbClr val="FF0000"/>
                </a:solidFill>
              </a:rPr>
              <a:t>земљиште мање плодно</a:t>
            </a:r>
            <a:r>
              <a:rPr lang="x-none" dirty="0" smtClean="0"/>
              <a:t>. Распадање лишћа  успоравају и ниске температуре.</a:t>
            </a:r>
          </a:p>
          <a:p>
            <a:r>
              <a:rPr lang="sr-Cyrl-CS" dirty="0" smtClean="0"/>
              <a:t>С</a:t>
            </a:r>
            <a:r>
              <a:rPr lang="x-none" dirty="0" smtClean="0"/>
              <a:t>тановници четинарских шума су: медвед, вук, лисица,  веверица,  крстокљун, сова, јастреб...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</a:t>
            </a:r>
            <a:r>
              <a:rPr lang="x-none" dirty="0" smtClean="0"/>
              <a:t>тановници четинарске шуме</a:t>
            </a:r>
            <a:endParaRPr lang="en-US" dirty="0"/>
          </a:p>
        </p:txBody>
      </p:sp>
      <p:pic>
        <p:nvPicPr>
          <p:cNvPr id="4" name="Чувар места за садржај 3" descr="File:Orman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r27.imgfast.net/users/2713/12/05/27/avatars/330-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708920"/>
            <a:ext cx="1329055" cy="13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Krstokljun - Donirao - Ivica Loli&amp;#263;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628800"/>
            <a:ext cx="1616075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kiralyka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068960"/>
            <a:ext cx="1871662" cy="1270000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8" name="Picture 5" descr="eg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229200"/>
            <a:ext cx="1584325" cy="1023937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9" name="Picture 6" descr="kigy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301208"/>
            <a:ext cx="1584325" cy="1276350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0" name="Picture 4" descr="farka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4941168"/>
            <a:ext cx="1511300" cy="1073150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1" name="Picture 3" descr="sa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916832"/>
            <a:ext cx="969963" cy="1439862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ov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5"/>
            <a:ext cx="3744416" cy="3078429"/>
          </a:xfrm>
          <a:prstGeom prst="rect">
            <a:avLst/>
          </a:prstGeom>
          <a:noFill/>
          <a:ln w="31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355976" y="1556792"/>
            <a:ext cx="4097727" cy="2138573"/>
          </a:xfrm>
          <a:prstGeom prst="wedgeEllipseCallout">
            <a:avLst>
              <a:gd name="adj1" fmla="val -66435"/>
              <a:gd name="adj2" fmla="val 8775"/>
            </a:avLst>
          </a:prstGeom>
          <a:solidFill>
            <a:srgbClr val="FF61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sr-Cyrl-CS" sz="3200" dirty="0" smtClean="0"/>
              <a:t>Желиш да чујеш</a:t>
            </a:r>
            <a:r>
              <a:rPr lang="en-US" sz="3200" dirty="0" smtClean="0"/>
              <a:t>?</a:t>
            </a:r>
            <a:endParaRPr lang="sr-Latn-CS" sz="3200" dirty="0"/>
          </a:p>
        </p:txBody>
      </p:sp>
      <p:pic>
        <p:nvPicPr>
          <p:cNvPr id="9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ound Effect - Wolf Howls 02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81128"/>
            <a:ext cx="801729" cy="101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М</a:t>
            </a:r>
            <a:r>
              <a:rPr lang="x-none" dirty="0" smtClean="0"/>
              <a:t>ешовите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sr-Cyrl-CS" dirty="0" smtClean="0"/>
              <a:t>М</a:t>
            </a:r>
            <a:r>
              <a:rPr lang="x-none" dirty="0" smtClean="0"/>
              <a:t>ешовите шуме су заједница биљака и животиња у којима заједно расте листопадно и четинарско дрвеће.</a:t>
            </a:r>
          </a:p>
          <a:p>
            <a:r>
              <a:rPr lang="x-none" dirty="0" smtClean="0"/>
              <a:t> Биљке добијају умерено топлоту и доста воде.</a:t>
            </a:r>
          </a:p>
          <a:p>
            <a:r>
              <a:rPr lang="sr-Cyrl-CS" dirty="0" smtClean="0"/>
              <a:t>З</a:t>
            </a:r>
            <a:r>
              <a:rPr lang="x-none" dirty="0" smtClean="0"/>
              <a:t>емљиште је плодно.</a:t>
            </a:r>
          </a:p>
          <a:p>
            <a:r>
              <a:rPr lang="sr-Cyrl-CS" dirty="0" smtClean="0"/>
              <a:t>М</a:t>
            </a:r>
            <a:r>
              <a:rPr lang="x-none" dirty="0" smtClean="0"/>
              <a:t>ешовите шуме настањују биљке и животиње које живе у листопадним и четинарским шумама.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2928934"/>
            <a:ext cx="7772400" cy="22145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b="0" dirty="0" smtClean="0"/>
              <a:t>НАСТАВНА ЈЕДИНИЦА: ШУМЕ</a:t>
            </a:r>
            <a:br>
              <a:rPr lang="sr-Cyrl-CS" b="0" dirty="0" smtClean="0"/>
            </a:br>
            <a:r>
              <a:rPr lang="sr-Cyrl-CS" b="0" dirty="0" smtClean="0"/>
              <a:t>ТИП ЧАСА: ОБРАДА</a:t>
            </a:r>
            <a:endParaRPr lang="sr-Cyrl-CS" b="0" dirty="0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714357"/>
            <a:ext cx="7772400" cy="221457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sr-Cyrl-CS" sz="4000" dirty="0" smtClean="0">
                <a:solidFill>
                  <a:schemeClr val="tx1"/>
                </a:solidFill>
              </a:rPr>
              <a:t>НАСТАВНИ ПРЕДМЕТ: ПРИРОДА И ДРУШТВО</a:t>
            </a:r>
          </a:p>
          <a:p>
            <a:r>
              <a:rPr lang="sr-Cyrl-CS" sz="4000" dirty="0" smtClean="0">
                <a:solidFill>
                  <a:schemeClr val="tx1"/>
                </a:solidFill>
              </a:rPr>
              <a:t>РАЗРЕД: ТРЕЋИ</a:t>
            </a:r>
            <a:endParaRPr lang="sr-Cyrl-C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лика 6" descr="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1440160" cy="1152129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П</a:t>
            </a:r>
            <a:r>
              <a:rPr lang="x-none" dirty="0" smtClean="0"/>
              <a:t>рилагођеност условима станишта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Б</a:t>
            </a:r>
            <a:r>
              <a:rPr lang="x-none" dirty="0" smtClean="0"/>
              <a:t>оја</a:t>
            </a:r>
          </a:p>
          <a:p>
            <a:r>
              <a:rPr lang="sr-Cyrl-CS" dirty="0" smtClean="0"/>
              <a:t>И</a:t>
            </a:r>
            <a:r>
              <a:rPr lang="x-none" dirty="0" smtClean="0"/>
              <a:t>глице</a:t>
            </a:r>
          </a:p>
          <a:p>
            <a:r>
              <a:rPr lang="sr-Cyrl-CS" dirty="0" smtClean="0"/>
              <a:t>О</a:t>
            </a:r>
            <a:r>
              <a:rPr lang="x-none" dirty="0" smtClean="0"/>
              <a:t>падање лишћа</a:t>
            </a:r>
          </a:p>
          <a:p>
            <a:r>
              <a:rPr lang="sr-Cyrl-CS" dirty="0" smtClean="0"/>
              <a:t>З</a:t>
            </a:r>
            <a:r>
              <a:rPr lang="x-none" dirty="0" smtClean="0"/>
              <a:t>имски сан</a:t>
            </a:r>
          </a:p>
          <a:p>
            <a:r>
              <a:rPr lang="sr-Cyrl-CS" dirty="0" smtClean="0"/>
              <a:t>Б</a:t>
            </a:r>
            <a:r>
              <a:rPr lang="x-none" dirty="0" smtClean="0"/>
              <a:t>одље</a:t>
            </a:r>
            <a:endParaRPr lang="en-US" dirty="0" smtClean="0"/>
          </a:p>
          <a:p>
            <a:r>
              <a:rPr lang="sr-Cyrl-CS" dirty="0" smtClean="0"/>
              <a:t>Т</a:t>
            </a:r>
            <a:r>
              <a:rPr lang="x-none" dirty="0" smtClean="0"/>
              <a:t>рње</a:t>
            </a:r>
          </a:p>
          <a:p>
            <a:r>
              <a:rPr lang="sr-Cyrl-CS" dirty="0" smtClean="0"/>
              <a:t>Г</a:t>
            </a:r>
            <a:r>
              <a:rPr lang="x-none" dirty="0" smtClean="0"/>
              <a:t>усто крзно </a:t>
            </a:r>
          </a:p>
          <a:p>
            <a:endParaRPr lang="en-US" dirty="0"/>
          </a:p>
        </p:txBody>
      </p:sp>
      <p:pic>
        <p:nvPicPr>
          <p:cNvPr id="5" name="Слика 4" descr="D:\Slike\KOPAONIK 2010\IMG_13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http://pix.com.ua/db/animals/wild/backyard_wildlife/m-12302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03_01351679.JPG" descr="http://www.mattonimages.rs/t/budget/188/B03/01351679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996952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mondo.rs/slike/vesti/001/660/v166050p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852936"/>
            <a:ext cx="1776849" cy="130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437112"/>
            <a:ext cx="1800200" cy="16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2654" y="4437112"/>
            <a:ext cx="307577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ава линија спајања са стрелицом 18"/>
          <p:cNvCxnSpPr/>
          <p:nvPr/>
        </p:nvCxnSpPr>
        <p:spPr>
          <a:xfrm flipV="1">
            <a:off x="2000232" y="228599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Л</a:t>
            </a:r>
            <a:r>
              <a:rPr lang="x-none" dirty="0" smtClean="0"/>
              <a:t>анац исхране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14818"/>
            <a:ext cx="1819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1381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ава линија спајања са стрелицом 9"/>
          <p:cNvCxnSpPr>
            <a:stCxn id="4" idx="3"/>
          </p:cNvCxnSpPr>
          <p:nvPr/>
        </p:nvCxnSpPr>
        <p:spPr>
          <a:xfrm flipV="1">
            <a:off x="1991916" y="2228305"/>
            <a:ext cx="563860" cy="342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ава линија спајања са стрелицом 10"/>
          <p:cNvCxnSpPr/>
          <p:nvPr/>
        </p:nvCxnSpPr>
        <p:spPr>
          <a:xfrm>
            <a:off x="4283968" y="1916832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ава линија спајања са стрелицом 11"/>
          <p:cNvCxnSpPr/>
          <p:nvPr/>
        </p:nvCxnSpPr>
        <p:spPr>
          <a:xfrm rot="16200000" flipH="1">
            <a:off x="6651476" y="3005708"/>
            <a:ext cx="648072" cy="34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ава линија спајања са стрелицом 12"/>
          <p:cNvCxnSpPr/>
          <p:nvPr/>
        </p:nvCxnSpPr>
        <p:spPr>
          <a:xfrm rot="10800000" flipV="1">
            <a:off x="6300192" y="5085184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ава линија спајања са стрелицом 13"/>
          <p:cNvCxnSpPr/>
          <p:nvPr/>
        </p:nvCxnSpPr>
        <p:spPr>
          <a:xfrm rot="10800000">
            <a:off x="3419872" y="537321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Zaklina\Slike ogledni cas\zm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993" y="1785926"/>
            <a:ext cx="1192213" cy="1216025"/>
          </a:xfrm>
          <a:prstGeom prst="rect">
            <a:avLst/>
          </a:prstGeom>
          <a:noFill/>
        </p:spPr>
      </p:pic>
      <p:pic>
        <p:nvPicPr>
          <p:cNvPr id="2051" name="Picture 3" descr="D:\Zaklina\Slike ogledni cas\je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143380"/>
            <a:ext cx="1547852" cy="1352483"/>
          </a:xfrm>
          <a:prstGeom prst="rect">
            <a:avLst/>
          </a:prstGeom>
          <a:noFill/>
        </p:spPr>
      </p:pic>
      <p:pic>
        <p:nvPicPr>
          <p:cNvPr id="2052" name="Picture 4" descr="D:\Zaklina\Slike ogledni cas\miš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643050"/>
            <a:ext cx="1901805" cy="1383131"/>
          </a:xfrm>
          <a:prstGeom prst="rect">
            <a:avLst/>
          </a:prstGeom>
          <a:noFill/>
        </p:spPr>
      </p:pic>
      <p:cxnSp>
        <p:nvCxnSpPr>
          <p:cNvPr id="31" name="Права линија спајања са стрелицом 30"/>
          <p:cNvCxnSpPr/>
          <p:nvPr/>
        </p:nvCxnSpPr>
        <p:spPr>
          <a:xfrm flipV="1">
            <a:off x="2071670" y="228599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ава линија спајања са стрелицом 39"/>
          <p:cNvCxnSpPr>
            <a:endCxn id="2050" idx="1"/>
          </p:cNvCxnSpPr>
          <p:nvPr/>
        </p:nvCxnSpPr>
        <p:spPr>
          <a:xfrm>
            <a:off x="4857752" y="2071678"/>
            <a:ext cx="1165241" cy="322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ава линија спајања са стрелицом 41"/>
          <p:cNvCxnSpPr/>
          <p:nvPr/>
        </p:nvCxnSpPr>
        <p:spPr>
          <a:xfrm rot="16200000" flipH="1">
            <a:off x="6679421" y="3464719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ава линија спајања са стрелицом 43"/>
          <p:cNvCxnSpPr/>
          <p:nvPr/>
        </p:nvCxnSpPr>
        <p:spPr>
          <a:xfrm rot="10800000" flipV="1">
            <a:off x="6072198" y="5000636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ава линија спајања са стрелицом 45"/>
          <p:cNvCxnSpPr/>
          <p:nvPr/>
        </p:nvCxnSpPr>
        <p:spPr>
          <a:xfrm rot="10800000">
            <a:off x="3071802" y="4786322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Р</a:t>
            </a:r>
            <a:r>
              <a:rPr lang="x-none" dirty="0" smtClean="0"/>
              <a:t>етке и угрожене врсте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1762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угаоник 4"/>
          <p:cNvSpPr/>
          <p:nvPr/>
        </p:nvSpPr>
        <p:spPr>
          <a:xfrm>
            <a:off x="1403648" y="306896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јелен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1990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оугаоник 6"/>
          <p:cNvSpPr/>
          <p:nvPr/>
        </p:nvSpPr>
        <p:spPr>
          <a:xfrm>
            <a:off x="4308947" y="3244334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рис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84784"/>
            <a:ext cx="223224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оугаоник 8"/>
          <p:cNvSpPr/>
          <p:nvPr/>
        </p:nvSpPr>
        <p:spPr>
          <a:xfrm>
            <a:off x="6444208" y="4536995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мрки медвед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1990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авоугаоник 12"/>
          <p:cNvSpPr/>
          <p:nvPr/>
        </p:nvSpPr>
        <p:spPr>
          <a:xfrm rot="10800000" flipV="1">
            <a:off x="2771798" y="5168225"/>
            <a:ext cx="648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вук</a:t>
            </a:r>
            <a:endParaRPr lang="en-US" dirty="0"/>
          </a:p>
        </p:txBody>
      </p:sp>
      <p:pic>
        <p:nvPicPr>
          <p:cNvPr id="11" name="Слика 10" descr="http://www.biosan.rs/katalog/slike/vece/11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005064"/>
            <a:ext cx="16310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36096" y="55892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</a:t>
            </a:r>
            <a:r>
              <a:rPr lang="x-none" dirty="0" smtClean="0"/>
              <a:t>анчићева оморика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Ш</a:t>
            </a:r>
            <a:r>
              <a:rPr lang="x-none" dirty="0" smtClean="0"/>
              <a:t>ума нам поклања</a:t>
            </a:r>
            <a:endParaRPr lang="en-US" dirty="0"/>
          </a:p>
        </p:txBody>
      </p:sp>
      <p:pic>
        <p:nvPicPr>
          <p:cNvPr id="50" name="Picture 8" descr="tn_cup7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447800"/>
            <a:ext cx="615950" cy="695325"/>
          </a:xfrm>
          <a:prstGeom prst="rect">
            <a:avLst/>
          </a:prstGeom>
          <a:noFill/>
        </p:spPr>
      </p:pic>
      <p:pic>
        <p:nvPicPr>
          <p:cNvPr id="51" name="Picture 10" descr="G09007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" r="54640" b="39339"/>
          <a:stretch>
            <a:fillRect/>
          </a:stretch>
        </p:blipFill>
        <p:spPr bwMode="auto">
          <a:xfrm>
            <a:off x="4343400" y="3200400"/>
            <a:ext cx="484188" cy="709613"/>
          </a:xfrm>
          <a:prstGeom prst="rect">
            <a:avLst/>
          </a:prstGeom>
          <a:noFill/>
        </p:spPr>
      </p:pic>
      <p:pic>
        <p:nvPicPr>
          <p:cNvPr id="56" name="Picture 20" descr="sector3868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971800"/>
            <a:ext cx="1478632" cy="952896"/>
          </a:xfrm>
          <a:prstGeom prst="rect">
            <a:avLst/>
          </a:prstGeom>
          <a:noFill/>
        </p:spPr>
      </p:pic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5105400" y="3886200"/>
            <a:ext cx="60960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V="1">
            <a:off x="5105400" y="5029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V="1">
            <a:off x="5105400" y="2209800"/>
            <a:ext cx="22098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5105400" y="3733800"/>
            <a:ext cx="220980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4953000" y="2438400"/>
            <a:ext cx="533400" cy="2895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 flipV="1">
            <a:off x="2209800" y="4267200"/>
            <a:ext cx="2362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 flipV="1">
            <a:off x="4572000" y="3962400"/>
            <a:ext cx="3810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H="1" flipV="1">
            <a:off x="3581400" y="2971800"/>
            <a:ext cx="1295400" cy="2362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 flipV="1">
            <a:off x="1905000" y="2590800"/>
            <a:ext cx="2819400" cy="2743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H="1" flipV="1">
            <a:off x="1524000" y="5257800"/>
            <a:ext cx="31242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5181600" y="54102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pic>
        <p:nvPicPr>
          <p:cNvPr id="69" name="Picture 70" descr="sector521224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257799"/>
            <a:ext cx="1298104" cy="1246271"/>
          </a:xfrm>
          <a:prstGeom prst="rect">
            <a:avLst/>
          </a:prstGeom>
          <a:noFill/>
        </p:spPr>
      </p:pic>
      <p:pic>
        <p:nvPicPr>
          <p:cNvPr id="1026" name="Picture 2" descr="D:\Zaklina\Slike ogledni cas\brvn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071810"/>
            <a:ext cx="1454233" cy="1052501"/>
          </a:xfrm>
          <a:prstGeom prst="rect">
            <a:avLst/>
          </a:prstGeom>
          <a:noFill/>
        </p:spPr>
      </p:pic>
      <p:pic>
        <p:nvPicPr>
          <p:cNvPr id="1027" name="Picture 3" descr="D:\Zaklina\Slike ogledni cas\posečeno drv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767352"/>
            <a:ext cx="1054634" cy="1191736"/>
          </a:xfrm>
          <a:prstGeom prst="rect">
            <a:avLst/>
          </a:prstGeom>
          <a:noFill/>
        </p:spPr>
      </p:pic>
      <p:pic>
        <p:nvPicPr>
          <p:cNvPr id="1029" name="Picture 5" descr="D:\Zaklina\Slike ogledni cas\vrata - drve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1571612"/>
            <a:ext cx="774718" cy="1032957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3429000"/>
            <a:ext cx="1056733" cy="125412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Local Settings\Temporary Internet Files\Content.IE5\7U8BBPC5\MP900430802[2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4714884"/>
            <a:ext cx="797492" cy="1252503"/>
          </a:xfrm>
          <a:prstGeom prst="rect">
            <a:avLst/>
          </a:prstGeom>
          <a:noFill/>
        </p:spPr>
      </p:pic>
      <p:sp>
        <p:nvSpPr>
          <p:cNvPr id="33" name="Чувар места за садржај 3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5572140"/>
          </a:xfrm>
        </p:spPr>
        <p:txBody>
          <a:bodyPr/>
          <a:lstStyle/>
          <a:p>
            <a:endParaRPr lang="sr-Cyrl-CS" dirty="0"/>
          </a:p>
        </p:txBody>
      </p:sp>
      <p:pic>
        <p:nvPicPr>
          <p:cNvPr id="1032" name="Picture 8" descr="C:\Documents and Settings\Administrator\Local Settings\Temporary Internet Files\Content.IE5\01OTEFWH\dglxasset[1].aspx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5385014"/>
            <a:ext cx="1331907" cy="1472986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istrator\Local Settings\Temporary Internet Files\Content.IE5\YNAFKBOT\MM900283997[2]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4286256"/>
            <a:ext cx="1000132" cy="908453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istrator\Local Settings\Temporary Internet Files\Content.IE5\8X4N83OZ\MM900236461[2]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6" y="1142984"/>
            <a:ext cx="1023934" cy="145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Р</a:t>
            </a:r>
            <a:r>
              <a:rPr lang="x-none" dirty="0" smtClean="0"/>
              <a:t>ад по групама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x-none" dirty="0" smtClean="0"/>
              <a:t>1. група- плакат: биљни и животињски свет шуме -шуме на различитим на</a:t>
            </a:r>
            <a:r>
              <a:rPr lang="sr-Cyrl-CS" smtClean="0"/>
              <a:t>д</a:t>
            </a:r>
            <a:r>
              <a:rPr lang="x-none" smtClean="0"/>
              <a:t>морским </a:t>
            </a:r>
            <a:r>
              <a:rPr lang="x-none" dirty="0" smtClean="0"/>
              <a:t>висинама </a:t>
            </a:r>
          </a:p>
          <a:p>
            <a:r>
              <a:rPr lang="x-none" dirty="0" smtClean="0"/>
              <a:t>2. група- модел шуме </a:t>
            </a:r>
          </a:p>
          <a:p>
            <a:r>
              <a:rPr lang="x-none" dirty="0" smtClean="0"/>
              <a:t>3. група - ланац исхране</a:t>
            </a:r>
          </a:p>
          <a:p>
            <a:r>
              <a:rPr lang="x-none" dirty="0" smtClean="0"/>
              <a:t>4. група- користи од шуме</a:t>
            </a:r>
          </a:p>
          <a:p>
            <a:endParaRPr lang="x-none" dirty="0" smtClean="0"/>
          </a:p>
          <a:p>
            <a:r>
              <a:rPr lang="x-none" dirty="0" smtClean="0"/>
              <a:t>5. група- поруке посетиоцима шуме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013176"/>
            <a:ext cx="1024880" cy="880864"/>
          </a:xfrm>
          <a:prstGeom prst="rect">
            <a:avLst/>
          </a:prstGeom>
        </p:spPr>
      </p:pic>
      <p:pic>
        <p:nvPicPr>
          <p:cNvPr id="5" name="PESME ZA DECU - PROLECE U SUM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45232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6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x-none" dirty="0" smtClean="0"/>
              <a:t> Шумске приче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r>
              <a:rPr lang="x-none" dirty="0" smtClean="0"/>
              <a:t>Замисли да си ти шумски становник. </a:t>
            </a:r>
            <a:r>
              <a:rPr lang="sr-Cyrl-CS" dirty="0" smtClean="0"/>
              <a:t>С</a:t>
            </a:r>
            <a:r>
              <a:rPr lang="x-none" dirty="0" smtClean="0"/>
              <a:t>мисли и запиши своју животну причу, своју аутобиографију (где живиш, како живиш, шта волиш, а шта не, с ким се дружиш, ко су ти пријатељи а ко непријатељи, шта можеш да нам поручиш).</a:t>
            </a:r>
          </a:p>
          <a:p>
            <a:r>
              <a:rPr lang="x-none" dirty="0" smtClean="0"/>
              <a:t>1. група: листопадна шума (храст, буква, купина, кукурек, јагорчевина</a:t>
            </a:r>
            <a:r>
              <a:rPr lang="en-US" dirty="0" smtClean="0"/>
              <a:t>)</a:t>
            </a:r>
            <a:r>
              <a:rPr lang="x-none" dirty="0" smtClean="0"/>
              <a:t>;</a:t>
            </a:r>
          </a:p>
          <a:p>
            <a:r>
              <a:rPr lang="x-none" dirty="0" smtClean="0"/>
              <a:t>2. група: листопадна шума (веверица, лисица, сова, детлић, славуј</a:t>
            </a:r>
            <a:r>
              <a:rPr lang="en-US" dirty="0" smtClean="0"/>
              <a:t>)</a:t>
            </a:r>
            <a:r>
              <a:rPr lang="x-none" dirty="0" smtClean="0"/>
              <a:t>;</a:t>
            </a:r>
          </a:p>
          <a:p>
            <a:r>
              <a:rPr lang="x-none" dirty="0" smtClean="0"/>
              <a:t>3.група: четинарска шума (бор, јела, печурка, оморика,шумска јагода);</a:t>
            </a:r>
          </a:p>
          <a:p>
            <a:r>
              <a:rPr lang="x-none" dirty="0" smtClean="0"/>
              <a:t>4.група: четинарска шума ( вук, медвед, змија, орао, миш).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0880" cy="50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x-none" dirty="0" smtClean="0"/>
              <a:t>ПОНАВЉАЊЕ </a:t>
            </a:r>
            <a:br>
              <a:rPr lang="x-none" dirty="0" smtClean="0"/>
            </a:br>
            <a:r>
              <a:rPr lang="x-none" dirty="0" smtClean="0"/>
              <a:t>станишта, животне заједнице</a:t>
            </a:r>
            <a:endParaRPr lang="en-US" dirty="0"/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x-none" dirty="0" smtClean="0"/>
          </a:p>
          <a:p>
            <a:r>
              <a:rPr lang="x-none" dirty="0" smtClean="0">
                <a:solidFill>
                  <a:srgbClr val="7030A0"/>
                </a:solidFill>
              </a:rPr>
              <a:t>Станиште – место на којем живе одређене  биљне  и  животињске  врсте.</a:t>
            </a:r>
          </a:p>
          <a:p>
            <a:pPr>
              <a:buNone/>
            </a:pPr>
            <a:endParaRPr lang="x-none" dirty="0"/>
          </a:p>
          <a:p>
            <a:r>
              <a:rPr lang="x-none" dirty="0" smtClean="0"/>
              <a:t> </a:t>
            </a:r>
            <a:r>
              <a:rPr lang="x-none" dirty="0" smtClean="0">
                <a:solidFill>
                  <a:srgbClr val="C00000"/>
                </a:solidFill>
              </a:rPr>
              <a:t>Животна заједница – заједница биљака и животиња које живе на истом месту.</a:t>
            </a:r>
          </a:p>
          <a:p>
            <a:endParaRPr lang="x-non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x-none" dirty="0" smtClean="0"/>
              <a:t>Животне заједнице на копну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x-none" dirty="0" smtClean="0"/>
              <a:t>Природне – развијају се самостално, без утицаја човека  (ливаде</a:t>
            </a:r>
            <a:r>
              <a:rPr lang="en-US" dirty="0" smtClean="0"/>
              <a:t>,</a:t>
            </a:r>
            <a:r>
              <a:rPr lang="x-none" dirty="0" smtClean="0"/>
              <a:t> шуме и бара )</a:t>
            </a:r>
          </a:p>
          <a:p>
            <a:pPr>
              <a:buNone/>
            </a:pPr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r>
              <a:rPr lang="sr-Cyrl-CS" dirty="0" smtClean="0"/>
              <a:t>В</a:t>
            </a:r>
            <a:r>
              <a:rPr lang="x-none" dirty="0" smtClean="0"/>
              <a:t>ештачке-култивисане – формира их човек према својим потребама ( њива, повртњак, виноград, воћњак, парк 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07281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3131785" cy="23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38583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dirty="0" smtClean="0"/>
              <a:t>Л</a:t>
            </a:r>
            <a:r>
              <a:rPr lang="x-none" dirty="0" smtClean="0"/>
              <a:t>анац исхране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Произвођачи – биљке производе храну.</a:t>
            </a:r>
          </a:p>
          <a:p>
            <a:endParaRPr lang="x-none" dirty="0" smtClean="0"/>
          </a:p>
          <a:p>
            <a:r>
              <a:rPr lang="x-none" dirty="0" smtClean="0"/>
              <a:t>Потрошачи – биљоједи </a:t>
            </a:r>
          </a:p>
          <a:p>
            <a:pPr>
              <a:buNone/>
            </a:pPr>
            <a:r>
              <a:rPr lang="x-none" dirty="0"/>
              <a:t> </a:t>
            </a:r>
            <a:r>
              <a:rPr lang="x-none" dirty="0" smtClean="0"/>
              <a:t>                         - месоједи</a:t>
            </a:r>
          </a:p>
          <a:p>
            <a:pPr>
              <a:buNone/>
            </a:pPr>
            <a:r>
              <a:rPr lang="x-none" dirty="0" smtClean="0"/>
              <a:t>                          - сваштоједи</a:t>
            </a:r>
          </a:p>
          <a:p>
            <a:r>
              <a:rPr lang="sr-Cyrl-CS" dirty="0"/>
              <a:t> </a:t>
            </a:r>
            <a:r>
              <a:rPr lang="sr-Cyrl-CS" dirty="0" err="1" smtClean="0"/>
              <a:t>Разлагачи</a:t>
            </a:r>
            <a:endParaRPr lang="x-none" dirty="0"/>
          </a:p>
        </p:txBody>
      </p:sp>
      <p:sp>
        <p:nvSpPr>
          <p:cNvPr id="4" name="Oval 42" descr="bagoly"/>
          <p:cNvSpPr>
            <a:spLocks noChangeArrowheads="1"/>
          </p:cNvSpPr>
          <p:nvPr/>
        </p:nvSpPr>
        <p:spPr bwMode="auto">
          <a:xfrm>
            <a:off x="6500826" y="4357694"/>
            <a:ext cx="1440160" cy="1656184"/>
          </a:xfrm>
          <a:prstGeom prst="ellipse">
            <a:avLst/>
          </a:prstGeom>
          <a:blipFill dpi="0" rotWithShape="1">
            <a:blip r:embed="rId2" cstate="print">
              <a:lum bright="12000"/>
            </a:blip>
            <a:srcRect/>
            <a:stretch>
              <a:fillRect/>
            </a:stretch>
          </a:blip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5" name="Oval 43" descr="eger1"/>
          <p:cNvSpPr>
            <a:spLocks noChangeArrowheads="1"/>
          </p:cNvSpPr>
          <p:nvPr/>
        </p:nvSpPr>
        <p:spPr bwMode="auto">
          <a:xfrm>
            <a:off x="4000496" y="5273824"/>
            <a:ext cx="1367854" cy="1584176"/>
          </a:xfrm>
          <a:prstGeom prst="ellipse">
            <a:avLst/>
          </a:prstGeom>
          <a:blipFill dpi="0" rotWithShape="1">
            <a:blip r:embed="rId3" cstate="print">
              <a:lum bright="12000"/>
            </a:blip>
            <a:srcRect/>
            <a:stretch>
              <a:fillRect/>
            </a:stretch>
          </a:blip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6" name="Oval 48" descr="malina1"/>
          <p:cNvSpPr>
            <a:spLocks noChangeArrowheads="1"/>
          </p:cNvSpPr>
          <p:nvPr/>
        </p:nvSpPr>
        <p:spPr bwMode="auto">
          <a:xfrm>
            <a:off x="1142976" y="5214950"/>
            <a:ext cx="1440681" cy="14401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7" name="Line 55"/>
          <p:cNvSpPr>
            <a:spLocks noChangeShapeType="1"/>
          </p:cNvSpPr>
          <p:nvPr/>
        </p:nvSpPr>
        <p:spPr bwMode="auto">
          <a:xfrm>
            <a:off x="2714612" y="5857892"/>
            <a:ext cx="115252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 flipV="1">
            <a:off x="5357818" y="5500702"/>
            <a:ext cx="1152525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ИГРА  АСОЦИЈАЦИЈЕ</a:t>
            </a:r>
            <a:endParaRPr lang="sr-Cyrl-C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97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143108" y="121442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БАДЊАК</a:t>
            </a:r>
            <a:r>
              <a:rPr lang="sr-Cyrl-CS" sz="1200" dirty="0" smtClean="0"/>
              <a:t> </a:t>
            </a:r>
            <a:endParaRPr lang="en-US" sz="12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28860" y="1785926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ЖИР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14612" y="228599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ЛИШЋЕ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131840" y="2780928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ХРАСТ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143108" y="121442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428860" y="1785926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714612" y="228599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131840" y="2780928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flipH="1">
            <a:off x="6143636" y="121442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НОЋ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flipH="1">
            <a:off x="5929322" y="1785926"/>
            <a:ext cx="1079500" cy="33119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ВЕЛИКЕ ОЧИ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flipH="1">
            <a:off x="5572132" y="228599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МУДРОСТ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flipH="1">
            <a:off x="5220072" y="2780928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flipH="1">
            <a:off x="6143636" y="121442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/>
              <a:t>Б1</a:t>
            </a:r>
            <a:endParaRPr lang="en-US" dirty="0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flipH="1">
            <a:off x="5929322" y="178592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Б2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flipH="1">
            <a:off x="5572132" y="228599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Б3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 flipH="1">
            <a:off x="5220072" y="2780928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143108" y="5715016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2428860" y="5286388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ЦРВЕНКАПА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2857488" y="478632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ЧОПОР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3131840" y="4149080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ВУК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 flipH="1">
            <a:off x="6143636" y="571501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НОВА ГОДИНА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39"/>
          <p:cNvSpPr>
            <a:spLocks noChangeArrowheads="1"/>
          </p:cNvSpPr>
          <p:nvPr/>
        </p:nvSpPr>
        <p:spPr bwMode="auto">
          <a:xfrm flipH="1">
            <a:off x="5929322" y="5214950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ШИШАРКЕ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40"/>
          <p:cNvSpPr>
            <a:spLocks noChangeArrowheads="1"/>
          </p:cNvSpPr>
          <p:nvPr/>
        </p:nvSpPr>
        <p:spPr bwMode="auto">
          <a:xfrm flipH="1">
            <a:off x="5572132" y="4714884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ИГЛИЦЕ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 flipH="1">
            <a:off x="5220072" y="4149080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ЈЕЛА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>
            <a:off x="3059832" y="3429000"/>
            <a:ext cx="3284538" cy="4143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ШУМА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auto">
          <a:xfrm flipH="1">
            <a:off x="6143636" y="571501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>
                <a:latin typeface="Times New Roman" pitchFamily="18" charset="0"/>
                <a:cs typeface="Times New Roman" pitchFamily="18" charset="0"/>
              </a:rPr>
              <a:t>Г3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auto">
          <a:xfrm flipH="1">
            <a:off x="5929322" y="5214950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Г2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47"/>
          <p:cNvSpPr>
            <a:spLocks noChangeArrowheads="1"/>
          </p:cNvSpPr>
          <p:nvPr/>
        </p:nvSpPr>
        <p:spPr bwMode="auto">
          <a:xfrm flipH="1">
            <a:off x="5572132" y="4714884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Г1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auto">
          <a:xfrm flipH="1">
            <a:off x="5220072" y="4149080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3059832" y="3429000"/>
            <a:ext cx="3284537" cy="4143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?  ?  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2143108" y="571501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В3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53"/>
          <p:cNvSpPr>
            <a:spLocks noChangeArrowheads="1"/>
          </p:cNvSpPr>
          <p:nvPr/>
        </p:nvSpPr>
        <p:spPr bwMode="auto">
          <a:xfrm>
            <a:off x="2428860" y="5286388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В2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54"/>
          <p:cNvSpPr>
            <a:spLocks noChangeArrowheads="1"/>
          </p:cNvSpPr>
          <p:nvPr/>
        </p:nvSpPr>
        <p:spPr bwMode="auto">
          <a:xfrm>
            <a:off x="2857488" y="478632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>
                <a:latin typeface="Times New Roman" pitchFamily="18" charset="0"/>
                <a:cs typeface="Times New Roman" pitchFamily="18" charset="0"/>
              </a:rPr>
              <a:t>В1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5"/>
          <p:cNvSpPr>
            <a:spLocks noChangeArrowheads="1"/>
          </p:cNvSpPr>
          <p:nvPr/>
        </p:nvSpPr>
        <p:spPr bwMode="auto">
          <a:xfrm>
            <a:off x="3131840" y="4149080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 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57" descr="student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1654175" cy="185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 descr="[sume-drvece.jp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l_fi" descr="http://www.ravnica.info/UserFiles/Image/da%20li%20ste%20znali/kukure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1584175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1781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4725145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89040"/>
            <a:ext cx="1337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лика 6" descr="http://www.b92.net/news/pics/2009/10/14835561394ae1c0d764a2c944539715_ori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268760"/>
            <a:ext cx="1831355" cy="12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лика 7" descr=" Boranja 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780928"/>
            <a:ext cx="2382099" cy="163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Ж</a:t>
            </a:r>
            <a:r>
              <a:rPr lang="x-none" dirty="0" smtClean="0"/>
              <a:t>ивотна заједница - шума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sr-Cyrl-CS" dirty="0" smtClean="0"/>
              <a:t>Ш</a:t>
            </a:r>
            <a:r>
              <a:rPr lang="x-none" dirty="0" smtClean="0"/>
              <a:t>ума је животна заједница дрвенастих биљака, зељастих биљака и животиња.</a:t>
            </a:r>
          </a:p>
          <a:p>
            <a:endParaRPr lang="x-none" dirty="0"/>
          </a:p>
          <a:p>
            <a:r>
              <a:rPr lang="sr-Cyrl-CS" dirty="0" smtClean="0"/>
              <a:t>Д</a:t>
            </a:r>
            <a:r>
              <a:rPr lang="x-none" dirty="0" smtClean="0"/>
              <a:t>рвенасте биљке : листопадне, четинарске</a:t>
            </a:r>
          </a:p>
          <a:p>
            <a:r>
              <a:rPr lang="sr-Cyrl-CS" dirty="0" smtClean="0"/>
              <a:t>Ж</a:t>
            </a:r>
            <a:r>
              <a:rPr lang="x-none" dirty="0" smtClean="0"/>
              <a:t>бунасте биљке : купине, леска,</a:t>
            </a:r>
            <a:endParaRPr lang="en-US" dirty="0" smtClean="0"/>
          </a:p>
          <a:p>
            <a:r>
              <a:rPr lang="sr-Cyrl-CS" dirty="0" smtClean="0"/>
              <a:t>З</a:t>
            </a:r>
            <a:r>
              <a:rPr lang="x-none" dirty="0" smtClean="0"/>
              <a:t>ељасте биљке :јагоде, кукурек, љубичица </a:t>
            </a:r>
          </a:p>
          <a:p>
            <a:r>
              <a:rPr lang="x-none" dirty="0" smtClean="0"/>
              <a:t>Животиње: сисари, птице, инсекти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В</a:t>
            </a:r>
            <a:r>
              <a:rPr lang="x-none" dirty="0" smtClean="0"/>
              <a:t>рсте шума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Cyrl-CS" dirty="0" smtClean="0">
                <a:solidFill>
                  <a:srgbClr val="C00000"/>
                </a:solidFill>
              </a:rPr>
              <a:t>Л</a:t>
            </a:r>
            <a:r>
              <a:rPr lang="x-none" dirty="0" smtClean="0">
                <a:solidFill>
                  <a:srgbClr val="C00000"/>
                </a:solidFill>
              </a:rPr>
              <a:t>истопадне шуме </a:t>
            </a:r>
            <a:r>
              <a:rPr lang="x-none" dirty="0" smtClean="0"/>
              <a:t>се развијају на мањим висинама</a:t>
            </a:r>
          </a:p>
          <a:p>
            <a:r>
              <a:rPr lang="sr-Cyrl-CS" dirty="0" smtClean="0">
                <a:solidFill>
                  <a:srgbClr val="C00000"/>
                </a:solidFill>
              </a:rPr>
              <a:t>Ч</a:t>
            </a:r>
            <a:r>
              <a:rPr lang="x-none" dirty="0" smtClean="0">
                <a:solidFill>
                  <a:srgbClr val="C00000"/>
                </a:solidFill>
              </a:rPr>
              <a:t>етинарске шуме</a:t>
            </a:r>
            <a:r>
              <a:rPr lang="x-none" dirty="0" smtClean="0"/>
              <a:t> добро подносе хладноћу па се развијају на већим висинама до 2000 метара</a:t>
            </a:r>
          </a:p>
          <a:p>
            <a:r>
              <a:rPr lang="sr-Cyrl-CS" dirty="0" smtClean="0">
                <a:solidFill>
                  <a:srgbClr val="C00000"/>
                </a:solidFill>
              </a:rPr>
              <a:t>М</a:t>
            </a:r>
            <a:r>
              <a:rPr lang="x-none" dirty="0" smtClean="0">
                <a:solidFill>
                  <a:srgbClr val="C00000"/>
                </a:solidFill>
              </a:rPr>
              <a:t>ешовите шуме </a:t>
            </a:r>
            <a:r>
              <a:rPr lang="x-none" dirty="0" smtClean="0"/>
              <a:t>– чине их листопадне и четинарске биљке.</a:t>
            </a:r>
            <a:endParaRPr lang="en-US" dirty="0"/>
          </a:p>
        </p:txBody>
      </p:sp>
      <p:pic>
        <p:nvPicPr>
          <p:cNvPr id="4" name="Слика 3" descr="http://poljoprivredaiselo.com/wp-content/uploads/2010/06/TN_forest_interior_Lea-300x19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301208"/>
            <a:ext cx="2628360" cy="12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ика 4" descr="[sume-drvece+(3).jpg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301208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http://www.biosan.rs/katalog/slike/vece/1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869160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тема">
  <a:themeElements>
    <a:clrScheme name="Далеко путовањ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751</Words>
  <Application>Microsoft Office PowerPoint</Application>
  <PresentationFormat>On-screen Show (4:3)</PresentationFormat>
  <Paragraphs>135</Paragraphs>
  <Slides>25</Slides>
  <Notes>6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тема</vt:lpstr>
      <vt:lpstr>Document</vt:lpstr>
      <vt:lpstr>ОСНОВНА ШКОЛА ,,ЈОСИФ КОСТИЋ”, ЛЕСКОВАЦ</vt:lpstr>
      <vt:lpstr>НАСТАВНА ЈЕДИНИЦА: ШУМЕ ТИП ЧАСА: ОБРАДА</vt:lpstr>
      <vt:lpstr>ПОНАВЉАЊЕ  станишта, животне заједнице</vt:lpstr>
      <vt:lpstr>Животне заједнице на копну</vt:lpstr>
      <vt:lpstr>Ланац исхране</vt:lpstr>
      <vt:lpstr>ИГРА  АСОЦИЈАЦИЈЕ</vt:lpstr>
      <vt:lpstr>Slide 7</vt:lpstr>
      <vt:lpstr>Животна заједница - шума</vt:lpstr>
      <vt:lpstr>Врсте шума</vt:lpstr>
      <vt:lpstr>Slide 10</vt:lpstr>
      <vt:lpstr>Листопадне шуме</vt:lpstr>
      <vt:lpstr>Земљиште листопадне шуме</vt:lpstr>
      <vt:lpstr>Становници листопадне шуме</vt:lpstr>
      <vt:lpstr>Четинарске шуме</vt:lpstr>
      <vt:lpstr>ЧЕТИНАРСКЕ ШУМЕ</vt:lpstr>
      <vt:lpstr>Земљиште четинарских шума</vt:lpstr>
      <vt:lpstr>Становници четинарске шуме</vt:lpstr>
      <vt:lpstr>Slide 18</vt:lpstr>
      <vt:lpstr>Мешовите шуме</vt:lpstr>
      <vt:lpstr>Прилагођеност условима станишта</vt:lpstr>
      <vt:lpstr>Ланац исхране</vt:lpstr>
      <vt:lpstr>Ретке и угрожене врсте</vt:lpstr>
      <vt:lpstr>Шума нам поклања</vt:lpstr>
      <vt:lpstr>Рад по групама</vt:lpstr>
      <vt:lpstr> Шумске приче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Слајд 1</dc:title>
  <dc:creator>x</dc:creator>
  <cp:lastModifiedBy>User</cp:lastModifiedBy>
  <cp:revision>139</cp:revision>
  <dcterms:created xsi:type="dcterms:W3CDTF">2011-03-19T22:15:40Z</dcterms:created>
  <dcterms:modified xsi:type="dcterms:W3CDTF">2016-10-30T23:29:58Z</dcterms:modified>
</cp:coreProperties>
</file>