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8" r:id="rId4"/>
    <p:sldId id="269" r:id="rId5"/>
    <p:sldId id="270" r:id="rId6"/>
    <p:sldId id="272" r:id="rId7"/>
    <p:sldId id="273" r:id="rId8"/>
    <p:sldId id="274" r:id="rId9"/>
    <p:sldId id="264" r:id="rId10"/>
    <p:sldId id="275" r:id="rId11"/>
    <p:sldId id="266" r:id="rId12"/>
    <p:sldId id="27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B56A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jpeg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png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ancy-fun-yellow-frame-m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8686800" cy="6400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71600" y="2514600"/>
            <a:ext cx="671446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5400" b="1" dirty="0" smtClean="0">
                <a:ln w="1905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Сналажење у насељу </a:t>
            </a:r>
          </a:p>
          <a:p>
            <a:pPr algn="ctr"/>
            <a:r>
              <a:rPr lang="sr-Cyrl-CS" sz="5400" b="1" dirty="0" smtClean="0">
                <a:ln w="1905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околини</a:t>
            </a:r>
            <a:endParaRPr lang="en-US" sz="5400" b="1" dirty="0">
              <a:ln w="19050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FFFF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1800" y="6400800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odslovadosnova.blogspot.com</a:t>
            </a:r>
            <a:endParaRPr lang="en-US" sz="12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876800" y="2133600"/>
            <a:ext cx="3886200" cy="2962513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У православним црквама олтар је на истоку, а улаз на западу. У католичким је обрнуто.</a:t>
            </a:r>
            <a:r>
              <a:rPr lang="sr-Cyrl-CS" sz="2400" dirty="0" smtClean="0">
                <a:solidFill>
                  <a:srgbClr val="2C13E3"/>
                </a:solidFill>
              </a:rPr>
              <a:t> </a:t>
            </a:r>
            <a:r>
              <a:rPr lang="sr-Cyrl-CS" sz="2400" dirty="0" smtClean="0">
                <a:solidFill>
                  <a:schemeClr val="bg2">
                    <a:lumMod val="50000"/>
                  </a:schemeClr>
                </a:solidFill>
              </a:rPr>
              <a:t>Крст  на  куполи, код  свих  цркава, постављен  је  у  правцу  север-југ. </a:t>
            </a:r>
            <a:endParaRPr lang="ru-RU" sz="24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7650" name="Picture 2" descr="http://upload.wikimedia.org/wikipedia/commons/c/c1/Pravoslavna_crkva_Kulp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85800"/>
            <a:ext cx="4191000" cy="55955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9804" t="11406" r="8824" b="50097"/>
          <a:stretch>
            <a:fillRect/>
          </a:stretch>
        </p:blipFill>
        <p:spPr bwMode="auto">
          <a:xfrm>
            <a:off x="1600200" y="304800"/>
            <a:ext cx="6248400" cy="4065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962400" y="1524000"/>
            <a:ext cx="198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/>
              <a:t>в   и   д   и   к </a:t>
            </a:r>
            <a:endParaRPr lang="en-US" b="1" dirty="0"/>
          </a:p>
        </p:txBody>
      </p:sp>
      <p:sp>
        <p:nvSpPr>
          <p:cNvPr id="6" name="Rounded Rectangle 5"/>
          <p:cNvSpPr/>
          <p:nvPr/>
        </p:nvSpPr>
        <p:spPr>
          <a:xfrm>
            <a:off x="533400" y="4572000"/>
            <a:ext cx="8229600" cy="2060138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300" dirty="0" smtClean="0">
                <a:solidFill>
                  <a:schemeClr val="bg2">
                    <a:lumMod val="25000"/>
                  </a:schemeClr>
                </a:solidFill>
              </a:rPr>
              <a:t>Околину можеш да посматраш са неког узвишења. </a:t>
            </a:r>
            <a:endParaRPr lang="sr-Cyrl-CS" sz="23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sr-Cyrl-CS" sz="2300" b="1" dirty="0" smtClean="0">
                <a:solidFill>
                  <a:schemeClr val="bg2">
                    <a:lumMod val="25000"/>
                  </a:schemeClr>
                </a:solidFill>
              </a:rPr>
              <a:t>СТОЈИШТЕ</a:t>
            </a:r>
            <a:r>
              <a:rPr lang="sr-Cyrl-CS" sz="2300" dirty="0" smtClean="0">
                <a:solidFill>
                  <a:schemeClr val="bg2">
                    <a:lumMod val="25000"/>
                  </a:schemeClr>
                </a:solidFill>
              </a:rPr>
              <a:t> је место са кога се посматра околина.</a:t>
            </a:r>
          </a:p>
          <a:p>
            <a:r>
              <a:rPr lang="sr-Cyrl-CS" sz="2300" dirty="0" smtClean="0">
                <a:solidFill>
                  <a:schemeClr val="bg2">
                    <a:lumMod val="25000"/>
                  </a:schemeClr>
                </a:solidFill>
              </a:rPr>
              <a:t>Све оно што видимо са стојишта је </a:t>
            </a:r>
            <a:r>
              <a:rPr lang="sr-Cyrl-CS" sz="2300" b="1" dirty="0" smtClean="0">
                <a:solidFill>
                  <a:schemeClr val="bg2">
                    <a:lumMod val="25000"/>
                  </a:schemeClr>
                </a:solidFill>
              </a:rPr>
              <a:t>ВИДИК</a:t>
            </a:r>
            <a:r>
              <a:rPr lang="sr-Cyrl-CS" sz="2300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</a:p>
          <a:p>
            <a:r>
              <a:rPr lang="sr-Cyrl-CS" sz="2300" b="1" dirty="0" smtClean="0">
                <a:solidFill>
                  <a:schemeClr val="bg2">
                    <a:lumMod val="25000"/>
                  </a:schemeClr>
                </a:solidFill>
              </a:rPr>
              <a:t>ВИДИКОВА ЛИНИЈА </a:t>
            </a:r>
            <a:r>
              <a:rPr lang="sr-Cyrl-CS" sz="2300" dirty="0" smtClean="0">
                <a:solidFill>
                  <a:schemeClr val="bg2">
                    <a:lumMod val="25000"/>
                  </a:schemeClr>
                </a:solidFill>
              </a:rPr>
              <a:t>је линија на крају видика и за коју нам се чини да је то линија у којој се небо и земља додирују.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Callout 1"/>
          <p:cNvSpPr/>
          <p:nvPr/>
        </p:nvSpPr>
        <p:spPr>
          <a:xfrm>
            <a:off x="2819400" y="152400"/>
            <a:ext cx="3505200" cy="609600"/>
          </a:xfrm>
          <a:prstGeom prst="leftRightArrow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0" y="228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/>
              <a:t>СНАЛАЖЕЊЕ </a:t>
            </a:r>
            <a:endParaRPr lang="en-US" b="1" dirty="0"/>
          </a:p>
        </p:txBody>
      </p:sp>
      <p:sp>
        <p:nvSpPr>
          <p:cNvPr id="4" name="Down Arrow Callout 3"/>
          <p:cNvSpPr/>
          <p:nvPr/>
        </p:nvSpPr>
        <p:spPr>
          <a:xfrm>
            <a:off x="914400" y="152400"/>
            <a:ext cx="1828800" cy="838200"/>
          </a:xfrm>
          <a:prstGeom prst="downArrow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Callout 4"/>
          <p:cNvSpPr/>
          <p:nvPr/>
        </p:nvSpPr>
        <p:spPr>
          <a:xfrm>
            <a:off x="6477000" y="152400"/>
            <a:ext cx="1828800" cy="838200"/>
          </a:xfrm>
          <a:prstGeom prst="downArrow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228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/>
              <a:t>У НАСЕЉУ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629400" y="228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/>
              <a:t>У ОКОЛИНИ</a:t>
            </a:r>
            <a:endParaRPr lang="en-US" b="1" dirty="0"/>
          </a:p>
        </p:txBody>
      </p:sp>
      <p:pic>
        <p:nvPicPr>
          <p:cNvPr id="8" name="Picture 10" descr="scan0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38200" y="2362200"/>
            <a:ext cx="2056606" cy="2838708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Down Arrow Callout 12"/>
          <p:cNvSpPr/>
          <p:nvPr/>
        </p:nvSpPr>
        <p:spPr>
          <a:xfrm>
            <a:off x="381000" y="1219200"/>
            <a:ext cx="2895600" cy="1066800"/>
          </a:xfrm>
          <a:prstGeom prst="downArrow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3400" y="1371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/>
              <a:t>АДРЕСА:                   и </a:t>
            </a:r>
            <a:endParaRPr lang="en-US" b="1" dirty="0"/>
          </a:p>
        </p:txBody>
      </p:sp>
      <p:pic>
        <p:nvPicPr>
          <p:cNvPr id="11" name="Picture 15" descr="Untitled-1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524000" y="1295400"/>
            <a:ext cx="762000" cy="478092"/>
          </a:xfrm>
          <a:prstGeom prst="rect">
            <a:avLst/>
          </a:prstGeom>
        </p:spPr>
      </p:pic>
      <p:pic>
        <p:nvPicPr>
          <p:cNvPr id="12" name="Picture 16" descr="Untitled-2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667000" y="1447800"/>
            <a:ext cx="457200" cy="3072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rot="16200000">
            <a:off x="169277" y="3488323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600" b="1" dirty="0" smtClean="0"/>
              <a:t>лева страна улице</a:t>
            </a:r>
            <a:endParaRPr lang="en-US" sz="1600" b="1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1731377" y="3526423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600" b="1" dirty="0" smtClean="0"/>
              <a:t>десна страна улице</a:t>
            </a:r>
            <a:endParaRPr lang="en-US" sz="1600" b="1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816977" y="3374023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600" b="1" dirty="0" smtClean="0"/>
              <a:t>непарни бројеви</a:t>
            </a:r>
            <a:endParaRPr lang="en-US" sz="1600" b="1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1464677" y="3488323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600" b="1" dirty="0" smtClean="0"/>
              <a:t>парни бројеви</a:t>
            </a:r>
            <a:endParaRPr lang="en-US" sz="1600" b="1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5486400"/>
            <a:ext cx="1905000" cy="12079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1600200" y="4648200"/>
            <a:ext cx="4784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600" b="1" dirty="0" smtClean="0"/>
              <a:t>трг</a:t>
            </a:r>
            <a:endParaRPr lang="en-US" sz="1600" b="1" dirty="0"/>
          </a:p>
        </p:txBody>
      </p:sp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6" cstate="print"/>
          <a:srcRect l="5882" t="11406" r="52941" b="57226"/>
          <a:stretch>
            <a:fillRect/>
          </a:stretch>
        </p:blipFill>
        <p:spPr bwMode="auto">
          <a:xfrm>
            <a:off x="6096000" y="1066800"/>
            <a:ext cx="1018309" cy="1066800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7" cstate="print"/>
          <a:srcRect l="37" t="10785" r="35802" b="16666"/>
          <a:stretch>
            <a:fillRect/>
          </a:stretch>
        </p:blipFill>
        <p:spPr bwMode="auto">
          <a:xfrm>
            <a:off x="7543800" y="914400"/>
            <a:ext cx="1447800" cy="12816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8" cstate="print"/>
          <a:srcRect l="54902" t="62736" r="7843" b="13739"/>
          <a:stretch>
            <a:fillRect/>
          </a:stretch>
        </p:blipFill>
        <p:spPr bwMode="auto">
          <a:xfrm>
            <a:off x="4267200" y="2286000"/>
            <a:ext cx="1020618" cy="886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9" cstate="print"/>
          <a:srcRect l="6863" t="7842" r="50000" b="47958"/>
          <a:stretch>
            <a:fillRect/>
          </a:stretch>
        </p:blipFill>
        <p:spPr bwMode="auto">
          <a:xfrm>
            <a:off x="5410200" y="2209800"/>
            <a:ext cx="914400" cy="12884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10" cstate="print"/>
          <a:srcRect l="5882" t="47765" r="8824" b="10174"/>
          <a:stretch>
            <a:fillRect/>
          </a:stretch>
        </p:blipFill>
        <p:spPr bwMode="auto">
          <a:xfrm>
            <a:off x="6477000" y="2286000"/>
            <a:ext cx="1524000" cy="10335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11" cstate="print"/>
          <a:srcRect l="7843" t="57033" r="50000" b="10887"/>
          <a:stretch>
            <a:fillRect/>
          </a:stretch>
        </p:blipFill>
        <p:spPr bwMode="auto">
          <a:xfrm>
            <a:off x="8153400" y="2362200"/>
            <a:ext cx="851746" cy="891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2" cstate="print"/>
          <a:srcRect l="64198" t="31373" r="26534" b="37254"/>
          <a:stretch>
            <a:fillRect/>
          </a:stretch>
        </p:blipFill>
        <p:spPr bwMode="auto">
          <a:xfrm>
            <a:off x="8229600" y="3429000"/>
            <a:ext cx="492026" cy="1019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Picture 4" descr="http://www.wallcoo.net/nature/snow_mountain/wallpapers/1024x768/%5Bwallcoo%5D_snow_mountain_Image_AP29199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34000" y="3657600"/>
            <a:ext cx="1219200" cy="913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Picture 6" descr="http://www.dodaj.rs/f/34/XR/1sAIj1da/picture-105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705600" y="3581400"/>
            <a:ext cx="1143000" cy="857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Picture 2" descr="http://upload.wikimedia.org/wikipedia/commons/c/c1/Pravoslavna_crkva_Kulpin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267200" y="3352800"/>
            <a:ext cx="990600" cy="13225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6" cstate="print"/>
          <a:srcRect l="9804" t="11406" r="8824" b="50097"/>
          <a:stretch>
            <a:fillRect/>
          </a:stretch>
        </p:blipFill>
        <p:spPr bwMode="auto">
          <a:xfrm>
            <a:off x="5486400" y="4876800"/>
            <a:ext cx="2819400" cy="18343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1295400" y="152400"/>
            <a:ext cx="6779404" cy="919401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4800" b="1" dirty="0" smtClean="0">
                <a:ln w="1905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Сналажење у насељу </a:t>
            </a:r>
          </a:p>
        </p:txBody>
      </p:sp>
      <p:sp>
        <p:nvSpPr>
          <p:cNvPr id="5" name="Flowchart: Alternate Process 4"/>
          <p:cNvSpPr/>
          <p:nvPr/>
        </p:nvSpPr>
        <p:spPr>
          <a:xfrm>
            <a:off x="152400" y="1219200"/>
            <a:ext cx="4800600" cy="5486876"/>
          </a:xfrm>
          <a:prstGeom prst="flowChartAlternateProcess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300" dirty="0" smtClean="0">
                <a:ln w="6350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99"/>
                </a:solidFill>
              </a:rPr>
              <a:t>Свака зграда има своју </a:t>
            </a:r>
            <a:r>
              <a:rPr lang="ru-RU" sz="2300" b="1" dirty="0" smtClean="0">
                <a:ln w="6350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99"/>
                </a:solidFill>
              </a:rPr>
              <a:t>адресу</a:t>
            </a:r>
            <a:r>
              <a:rPr lang="ru-RU" sz="2300" dirty="0" smtClean="0">
                <a:ln w="6350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99"/>
                </a:solidFill>
              </a:rPr>
              <a:t>. </a:t>
            </a:r>
            <a:endParaRPr lang="ru-RU" sz="2300" dirty="0" smtClean="0">
              <a:ln w="6350" cmpd="sng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rgbClr val="FFFF99"/>
              </a:solidFill>
            </a:endParaRPr>
          </a:p>
          <a:p>
            <a:pPr lvl="0"/>
            <a:r>
              <a:rPr lang="ru-RU" sz="2300" dirty="0" smtClean="0">
                <a:ln w="6350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99"/>
                </a:solidFill>
              </a:rPr>
              <a:t>То </a:t>
            </a:r>
            <a:r>
              <a:rPr lang="ru-RU" sz="2300" dirty="0" smtClean="0">
                <a:ln w="6350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99"/>
                </a:solidFill>
              </a:rPr>
              <a:t>је име улице и број зграде.</a:t>
            </a:r>
          </a:p>
          <a:p>
            <a:pPr lvl="0"/>
            <a:r>
              <a:rPr lang="ru-RU" sz="2300" dirty="0" smtClean="0">
                <a:ln w="6350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99"/>
                </a:solidFill>
              </a:rPr>
              <a:t>Табле са именом улице постављене су на почетку улице. </a:t>
            </a:r>
          </a:p>
          <a:p>
            <a:pPr lvl="0"/>
            <a:r>
              <a:rPr lang="ru-RU" sz="2300" dirty="0" smtClean="0">
                <a:ln w="6350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99"/>
                </a:solidFill>
              </a:rPr>
              <a:t>Почетак улице одређује се према тргу или некој већој улици.</a:t>
            </a:r>
          </a:p>
          <a:p>
            <a:pPr lvl="0"/>
            <a:r>
              <a:rPr lang="ru-RU" sz="2300" dirty="0" smtClean="0">
                <a:ln w="6350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99"/>
                </a:solidFill>
              </a:rPr>
              <a:t>Са леве стране улице налазе се непарни </a:t>
            </a:r>
            <a:r>
              <a:rPr lang="ru-RU" sz="2300" dirty="0" smtClean="0">
                <a:ln w="6350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99"/>
                </a:solidFill>
              </a:rPr>
              <a:t>бројеви, а </a:t>
            </a:r>
            <a:r>
              <a:rPr lang="ru-RU" sz="2300" dirty="0" smtClean="0">
                <a:ln w="6350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99"/>
                </a:solidFill>
              </a:rPr>
              <a:t>са десне парни. </a:t>
            </a:r>
          </a:p>
          <a:p>
            <a:pPr lvl="0"/>
            <a:r>
              <a:rPr lang="ru-RU" sz="2300" dirty="0" smtClean="0">
                <a:ln w="6350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99"/>
                </a:solidFill>
              </a:rPr>
              <a:t>Тако одређујемо леву и десну страну улице</a:t>
            </a:r>
            <a:r>
              <a:rPr lang="ru-RU" sz="2300" dirty="0" smtClean="0">
                <a:ln w="6350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99"/>
                </a:solidFill>
              </a:rPr>
              <a:t>.</a:t>
            </a:r>
          </a:p>
          <a:p>
            <a:pPr lvl="0"/>
            <a:r>
              <a:rPr lang="ru-RU" sz="2300" dirty="0" smtClean="0">
                <a:ln w="6350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99"/>
                </a:solidFill>
              </a:rPr>
              <a:t>Трг је улица кружног облика, а бројеви зграда нижу се редом.</a:t>
            </a:r>
            <a:endParaRPr lang="en-US" sz="2300" dirty="0">
              <a:ln w="6350" cmpd="sng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rgbClr val="FFFF99"/>
              </a:solidFill>
            </a:endParaRPr>
          </a:p>
        </p:txBody>
      </p:sp>
      <p:pic>
        <p:nvPicPr>
          <p:cNvPr id="7" name="Picture 10" descr="scan00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06194" y="1295400"/>
            <a:ext cx="3809206" cy="5257800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rved Down Arrow 7"/>
          <p:cNvSpPr/>
          <p:nvPr/>
        </p:nvSpPr>
        <p:spPr>
          <a:xfrm>
            <a:off x="4419600" y="3124200"/>
            <a:ext cx="1143000" cy="533400"/>
          </a:xfrm>
          <a:prstGeom prst="curvedDownArrow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152400"/>
            <a:ext cx="8610600" cy="2553891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Да се лакше снађемо у насељу, помажу нам и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важни објекти који се у њему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налазе.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То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могу бити мостови, реке, цркве, тргови, школе и слично. Према њима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се оријентишемо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, а можемо и другима да објаснимо где се налазимо. Овакав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начин сналажења посебно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је важан у селима, где обично не постоје називи и бројеви улица.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971800"/>
            <a:ext cx="5890905" cy="3735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295400" y="152400"/>
            <a:ext cx="6779404" cy="919401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4800" b="1" dirty="0" smtClean="0">
                <a:ln w="1905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Сналажење у околини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09600" y="1295400"/>
            <a:ext cx="8077200" cy="1328023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Да се лакше снађемо у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околини,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помажу нам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стране света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Њих одређујемо на више начина. Један од начина је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према положају сунца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у одређено доба дана. 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/>
          <a:srcRect l="5882" t="11406" r="52941" b="57226"/>
          <a:stretch>
            <a:fillRect/>
          </a:stretch>
        </p:blipFill>
        <p:spPr bwMode="auto">
          <a:xfrm>
            <a:off x="1295400" y="2895600"/>
            <a:ext cx="2763982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50980" t="11406" r="7843" b="57226"/>
          <a:stretch>
            <a:fillRect/>
          </a:stretch>
        </p:blipFill>
        <p:spPr bwMode="auto">
          <a:xfrm>
            <a:off x="5015345" y="2895600"/>
            <a:ext cx="2763982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1371600" y="6096000"/>
            <a:ext cx="2514600" cy="442674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Главне стране света</a:t>
            </a: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495800" y="6096000"/>
            <a:ext cx="3886200" cy="442674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Главне и споредне стране света</a:t>
            </a: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228600"/>
            <a:ext cx="8077200" cy="1328023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Да се лакше снађемо у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околини,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помажу нам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стране света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Њих одређујемо на више начина. Један од начина је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према положају сунца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у одређено доба дана. 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37" t="10785" r="35802" b="16666"/>
          <a:stretch>
            <a:fillRect/>
          </a:stretch>
        </p:blipFill>
        <p:spPr bwMode="auto">
          <a:xfrm>
            <a:off x="228600" y="1981200"/>
            <a:ext cx="4495800" cy="3979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9"/>
          <p:cNvSpPr txBox="1">
            <a:spLocks noChangeArrowheads="1"/>
          </p:cNvSpPr>
          <p:nvPr/>
        </p:nvSpPr>
        <p:spPr>
          <a:xfrm>
            <a:off x="4953000" y="1828800"/>
            <a:ext cx="4038600" cy="4343400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r-Cyrl-CS" sz="230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Страна света на којој Сунце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r-Cyrl-CS" sz="230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излази назива се </a:t>
            </a:r>
            <a:r>
              <a:rPr kumimoji="0" lang="sr-Cyrl-CS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исток</a:t>
            </a:r>
            <a:r>
              <a:rPr kumimoji="0" lang="sr-Cyrl-CS" sz="230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r-Cyrl-CS" sz="230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Страна света на којој Сунце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r-Cyrl-CS" sz="230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залази назива се </a:t>
            </a:r>
            <a:r>
              <a:rPr kumimoji="0" lang="sr-Cyrl-CS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запад</a:t>
            </a:r>
            <a:r>
              <a:rPr kumimoji="0" lang="sr-Cyrl-CS" sz="230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r-Cyrl-CS" sz="230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Ако станемо тако да нам 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r-Cyrl-CS" sz="230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десна рука показује исток, 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r-Cyrl-CS" sz="230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лева ће показивати запад,</a:t>
            </a:r>
            <a:endParaRPr lang="sr-Cyrl-CS" sz="23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r-Cyrl-CS" sz="230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испред нас ће бити </a:t>
            </a:r>
            <a:r>
              <a:rPr kumimoji="0" lang="sr-Cyrl-CS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север</a:t>
            </a:r>
            <a:r>
              <a:rPr kumimoji="0" lang="sr-Cyrl-CS" sz="230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r-Cyrl-CS" sz="230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</a:t>
            </a:r>
            <a:r>
              <a:rPr lang="sr-Cyrl-CS" sz="23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kumimoji="0" lang="sr-Cyrl-CS" sz="230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иза нас </a:t>
            </a:r>
            <a:r>
              <a:rPr kumimoji="0" lang="sr-Cyrl-CS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југ</a:t>
            </a:r>
            <a:r>
              <a:rPr kumimoji="0" lang="sr-Cyrl-CS" sz="230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30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762000"/>
            <a:ext cx="5334000" cy="1328023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Постоје и други начини да одредимо стране света. Најсигурнији начин је помоћу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компаса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/>
          <a:srcRect l="54902" t="62736" r="7843" b="13739"/>
          <a:stretch>
            <a:fillRect/>
          </a:stretch>
        </p:blipFill>
        <p:spPr bwMode="auto">
          <a:xfrm>
            <a:off x="5791200" y="228600"/>
            <a:ext cx="289560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ounded Rectangle 3"/>
          <p:cNvSpPr/>
          <p:nvPr/>
        </p:nvSpPr>
        <p:spPr>
          <a:xfrm>
            <a:off x="228600" y="3962400"/>
            <a:ext cx="5334000" cy="1736646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Ако је ноћ ведра, стране света можемо одредити према звезди Северњачи. Она се налази помоћу сазвежђа Великог и Малог медведа.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6863" t="7842" r="50000" b="47958"/>
          <a:stretch>
            <a:fillRect/>
          </a:stretch>
        </p:blipFill>
        <p:spPr bwMode="auto">
          <a:xfrm>
            <a:off x="6019800" y="2971800"/>
            <a:ext cx="2514600" cy="3543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 l="5882" t="47765" r="8824" b="10174"/>
          <a:stretch>
            <a:fillRect/>
          </a:stretch>
        </p:blipFill>
        <p:spPr bwMode="auto">
          <a:xfrm>
            <a:off x="1295400" y="609600"/>
            <a:ext cx="6629400" cy="4495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ounded Rectangle 2"/>
          <p:cNvSpPr/>
          <p:nvPr/>
        </p:nvSpPr>
        <p:spPr>
          <a:xfrm>
            <a:off x="1981200" y="5486400"/>
            <a:ext cx="4876800" cy="510778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Птице селице у јесен лете на југ.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838200"/>
            <a:ext cx="5334000" cy="1328023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Прстенови (годови) на пању ближи су један другоме на северној страни, а размакнутији на јужној.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 l="7843" t="57033" r="50000" b="10887"/>
          <a:stretch>
            <a:fillRect/>
          </a:stretch>
        </p:blipFill>
        <p:spPr bwMode="auto">
          <a:xfrm>
            <a:off x="5867400" y="152400"/>
            <a:ext cx="2895600" cy="303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ounded Rectangle 3"/>
          <p:cNvSpPr/>
          <p:nvPr/>
        </p:nvSpPr>
        <p:spPr>
          <a:xfrm>
            <a:off x="304800" y="4038600"/>
            <a:ext cx="5334000" cy="2145268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Кора дрвета је на северној страни храпавија и тамнија, обрасла маховином или гљивицама, док су крошње дрвећа обично гушће на јужној страни. 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64198" t="31373" r="26534" b="37254"/>
          <a:stretch>
            <a:fillRect/>
          </a:stretch>
        </p:blipFill>
        <p:spPr bwMode="auto">
          <a:xfrm>
            <a:off x="6629400" y="3505200"/>
            <a:ext cx="1447800" cy="30011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838200"/>
            <a:ext cx="4648200" cy="919401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Снег се брже топи на јужним обронцима.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8" name="Picture 4" descr="http://www.wallcoo.net/nature/snow_mountain/wallpapers/1024x768/%5Bwallcoo%5D_snow_mountain_Image_AP291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04800"/>
            <a:ext cx="3735690" cy="28003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228600" y="4572000"/>
            <a:ext cx="4648200" cy="919401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Четинари с јужне стране луче више смоле.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30" name="Picture 6" descr="http://www.dodaj.rs/f/34/XR/1sAIj1da/picture-1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733800"/>
            <a:ext cx="3733800" cy="2800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</TotalTime>
  <Words>475</Words>
  <Application>Microsoft Office PowerPoint</Application>
  <PresentationFormat>On-screen Show 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pc</cp:lastModifiedBy>
  <cp:revision>47</cp:revision>
  <dcterms:created xsi:type="dcterms:W3CDTF">2006-08-16T00:00:00Z</dcterms:created>
  <dcterms:modified xsi:type="dcterms:W3CDTF">2014-04-18T21:50:36Z</dcterms:modified>
</cp:coreProperties>
</file>