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300" r:id="rId2"/>
    <p:sldId id="307" r:id="rId3"/>
    <p:sldId id="311" r:id="rId4"/>
    <p:sldId id="306" r:id="rId5"/>
    <p:sldId id="312" r:id="rId6"/>
    <p:sldId id="274" r:id="rId7"/>
    <p:sldId id="315" r:id="rId8"/>
    <p:sldId id="318" r:id="rId9"/>
    <p:sldId id="317" r:id="rId10"/>
    <p:sldId id="291" r:id="rId11"/>
    <p:sldId id="275" r:id="rId12"/>
    <p:sldId id="260" r:id="rId13"/>
    <p:sldId id="285" r:id="rId14"/>
    <p:sldId id="316" r:id="rId15"/>
    <p:sldId id="261" r:id="rId16"/>
    <p:sldId id="302" r:id="rId17"/>
    <p:sldId id="299" r:id="rId18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66CC"/>
    <a:srgbClr val="CCFF99"/>
    <a:srgbClr val="EF4321"/>
    <a:srgbClr val="353A06"/>
    <a:srgbClr val="9900CC"/>
    <a:srgbClr val="000000"/>
    <a:srgbClr val="FB15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809" autoAdjust="0"/>
    <p:restoredTop sz="98023" autoAdjust="0"/>
  </p:normalViewPr>
  <p:slideViewPr>
    <p:cSldViewPr>
      <p:cViewPr>
        <p:scale>
          <a:sx n="66" d="100"/>
          <a:sy n="66" d="100"/>
        </p:scale>
        <p:origin x="-12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FDF6AFB-9B57-4A1B-BDBA-E914135BE79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4259 w 21600"/>
                <a:gd name="T1" fmla="*/ 71 h 21600"/>
                <a:gd name="T2" fmla="*/ 2160 w 21600"/>
                <a:gd name="T3" fmla="*/ 142 h 21600"/>
                <a:gd name="T4" fmla="*/ 61 w 21600"/>
                <a:gd name="T5" fmla="*/ 71 h 21600"/>
                <a:gd name="T6" fmla="*/ 21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563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563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r-HR" noProof="0" smtClean="0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901031-80C0-4B8F-A469-E2CD229CA4C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909AB-E256-4282-86B2-CAEA73D75F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58209-E161-4262-AE5D-EC297C3441F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slov, isječak crteža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za ClipArt 2"/>
          <p:cNvSpPr>
            <a:spLocks noGrp="1"/>
          </p:cNvSpPr>
          <p:nvPr>
            <p:ph type="clipArt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6EE0A-F5A2-49FC-9404-91E58012C08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slov, tekst i isječak crtež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za ClipArt 3"/>
          <p:cNvSpPr>
            <a:spLocks noGrp="1"/>
          </p:cNvSpPr>
          <p:nvPr>
            <p:ph type="clipArt"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557F7-FF69-43EF-9A73-7B388870DB6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6EE57-E223-43A9-96B4-0F76B75BA18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63BEF-F91D-46AB-AD23-925FD70750A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F0772-FF53-40F5-B5E8-1DC2208D54F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DE7B9-9B71-4CBF-8F56-EC8DAAFEE53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E529E-CA7B-44E1-8D3D-FEDC7853552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628AA-F09B-493A-B150-C661563C3F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FDA23-7DEF-4FEF-9931-8EA3E86D69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F3A6C-A20D-4E2D-8F6E-2DC52545E10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F8F2"/>
            </a:gs>
            <a:gs pos="50000">
              <a:srgbClr val="CCFF99"/>
            </a:gs>
            <a:gs pos="100000">
              <a:srgbClr val="F2F8F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553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sp>
          <p:nvSpPr>
            <p:cNvPr id="553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4259 w 21600"/>
                <a:gd name="T1" fmla="*/ 71 h 21600"/>
                <a:gd name="T2" fmla="*/ 2160 w 21600"/>
                <a:gd name="T3" fmla="*/ 142 h 21600"/>
                <a:gd name="T4" fmla="*/ 61 w 21600"/>
                <a:gd name="T5" fmla="*/ 71 h 21600"/>
                <a:gd name="T6" fmla="*/ 21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553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53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53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A42DB599-3430-4277-9ABC-D09B0CC9966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normal_Dunavski-pejza%9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7596188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857224" y="2285992"/>
            <a:ext cx="6011863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r-Cyrl-CS" sz="4400" b="1" dirty="0">
                <a:solidFill>
                  <a:srgbClr val="9900CC"/>
                </a:solidFill>
              </a:rPr>
              <a:t>СТОЈИШТЕ И</a:t>
            </a:r>
            <a:r>
              <a:rPr lang="sr-Cyrl-CS" sz="4400" dirty="0">
                <a:solidFill>
                  <a:srgbClr val="9900CC"/>
                </a:solidFill>
              </a:rPr>
              <a:t> </a:t>
            </a:r>
            <a:r>
              <a:rPr lang="sr-Cyrl-CS" sz="4400" b="1" dirty="0">
                <a:solidFill>
                  <a:srgbClr val="9900CC"/>
                </a:solidFill>
              </a:rPr>
              <a:t>ВИДИК</a:t>
            </a:r>
            <a:endParaRPr lang="hr-HR" sz="4400" b="1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00113" y="2420938"/>
            <a:ext cx="5662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Cyrl-CS" sz="3600">
                <a:solidFill>
                  <a:srgbClr val="FF0066"/>
                </a:solidFill>
              </a:rPr>
              <a:t>ШТА СМАЊУЈЕ ВИДИК ?</a:t>
            </a:r>
            <a:endParaRPr lang="hr-HR" sz="360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5288" y="5157788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Cyrl-CS" sz="2800"/>
              <a:t>Густа шума може потпуно заклонити видик.</a:t>
            </a:r>
            <a:endParaRPr lang="hr-HR" sz="2800"/>
          </a:p>
        </p:txBody>
      </p:sp>
      <p:pic>
        <p:nvPicPr>
          <p:cNvPr id="22531" name="Picture 8" descr="šuma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908050"/>
            <a:ext cx="309562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9" descr="vid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908050"/>
            <a:ext cx="338455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Magla%2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1493838"/>
            <a:ext cx="3097212" cy="481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95288" y="404813"/>
            <a:ext cx="69643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r-Cyrl-CS" sz="2800"/>
              <a:t>Ако је густа магла ни у подне не видимо </a:t>
            </a:r>
          </a:p>
          <a:p>
            <a:pPr algn="ctr"/>
            <a:r>
              <a:rPr lang="sr-Cyrl-CS" sz="2800"/>
              <a:t>далеко</a:t>
            </a:r>
            <a:r>
              <a:rPr lang="hr-HR" sz="2800"/>
              <a:t>.</a:t>
            </a:r>
          </a:p>
        </p:txBody>
      </p:sp>
      <p:pic>
        <p:nvPicPr>
          <p:cNvPr id="23556" name="Picture 9" descr="ma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484313"/>
            <a:ext cx="30241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95288" y="425450"/>
            <a:ext cx="66008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Cyrl-CS" sz="2800"/>
              <a:t>Облачно време и киша смањују видик.</a:t>
            </a:r>
          </a:p>
          <a:p>
            <a:endParaRPr lang="hr-HR"/>
          </a:p>
        </p:txBody>
      </p:sp>
      <p:pic>
        <p:nvPicPr>
          <p:cNvPr id="24579" name="Picture 4" descr="ograničen vidik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44675"/>
            <a:ext cx="331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7" descr="kiš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844675"/>
            <a:ext cx="33988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600" smtClean="0">
                <a:solidFill>
                  <a:schemeClr val="tx1"/>
                </a:solidFill>
              </a:rPr>
              <a:t>И кад пада снег не видимо далеко.</a:t>
            </a:r>
            <a:endParaRPr lang="hr-HR" sz="3600" smtClean="0">
              <a:solidFill>
                <a:schemeClr val="tx1"/>
              </a:solidFill>
            </a:endParaRPr>
          </a:p>
        </p:txBody>
      </p:sp>
      <p:pic>
        <p:nvPicPr>
          <p:cNvPr id="25603" name="Picture 7" descr="pada sn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067175" y="1628775"/>
            <a:ext cx="3457575" cy="4464050"/>
          </a:xfrm>
          <a:noFill/>
        </p:spPr>
      </p:pic>
      <p:pic>
        <p:nvPicPr>
          <p:cNvPr id="25604" name="Picture 8" descr="sneg p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628775"/>
            <a:ext cx="35274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klikni za sliku u punoj velič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16113"/>
            <a:ext cx="40322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50825" y="282575"/>
            <a:ext cx="71977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Cyrl-CS" sz="2800"/>
              <a:t>У сумрак видимо само контуре предмета</a:t>
            </a:r>
            <a:r>
              <a:rPr lang="hr-HR" sz="2800"/>
              <a:t>. </a:t>
            </a:r>
          </a:p>
          <a:p>
            <a:r>
              <a:rPr lang="sr-Cyrl-CS" sz="2800"/>
              <a:t>Ноћу ако нема осветљења или месечине </a:t>
            </a:r>
          </a:p>
          <a:p>
            <a:r>
              <a:rPr lang="sr-Cyrl-CS" sz="2800"/>
              <a:t>не видимо </a:t>
            </a:r>
            <a:r>
              <a:rPr lang="hr-HR" sz="2800"/>
              <a:t>a</a:t>
            </a:r>
            <a:r>
              <a:rPr lang="sr-Cyrl-CS" sz="2800"/>
              <a:t>псолутно ништа </a:t>
            </a:r>
            <a:r>
              <a:rPr lang="hr-HR" sz="2800"/>
              <a:t>.</a:t>
            </a:r>
          </a:p>
        </p:txBody>
      </p:sp>
      <p:pic>
        <p:nvPicPr>
          <p:cNvPr id="26628" name="Picture 6" descr="CAQBWXQ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89138"/>
            <a:ext cx="27368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7" descr="šuma noć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221163"/>
            <a:ext cx="27368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3" grpId="1"/>
      <p:bldP spid="7173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25900" y="1598613"/>
            <a:ext cx="3624263" cy="4497387"/>
          </a:xfrm>
        </p:spPr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29700" name="Picture 5" descr="IMG_010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243888" cy="6858000"/>
          </a:xfrm>
          <a:noFill/>
        </p:spPr>
      </p:pic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323850" y="188913"/>
            <a:ext cx="3074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Cyrl-CS" sz="2800" b="1" u="sng">
                <a:solidFill>
                  <a:srgbClr val="FB1525"/>
                </a:solidFill>
              </a:rPr>
              <a:t>НАУЧИЛИ СМО :</a:t>
            </a:r>
            <a:endParaRPr lang="hr-HR" sz="2800" b="1" u="sng">
              <a:solidFill>
                <a:srgbClr val="FB1525"/>
              </a:solidFill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827088" y="836613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Cyrl-CS" b="1" u="sng">
                <a:solidFill>
                  <a:srgbClr val="FF0066"/>
                </a:solidFill>
              </a:rPr>
              <a:t>ПРОСТОР</a:t>
            </a:r>
            <a:r>
              <a:rPr lang="sr-Cyrl-CS"/>
              <a:t> </a:t>
            </a:r>
            <a:r>
              <a:rPr lang="sr-Cyrl-CS" b="1"/>
              <a:t>је све оно што нас окружује.</a:t>
            </a:r>
            <a:endParaRPr lang="hr-HR" b="1"/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1692275" y="1412875"/>
            <a:ext cx="6048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Cyrl-CS" b="1" dirty="0"/>
              <a:t>Место на којем стојимо и са којег </a:t>
            </a:r>
          </a:p>
          <a:p>
            <a:r>
              <a:rPr lang="sr-Cyrl-CS" b="1" dirty="0"/>
              <a:t>посматрамо  </a:t>
            </a:r>
            <a:r>
              <a:rPr lang="sr-Cyrl-CS" b="1" dirty="0" smtClean="0"/>
              <a:t>околину</a:t>
            </a:r>
            <a:endParaRPr lang="sr-Cyrl-CS" b="1" dirty="0"/>
          </a:p>
          <a:p>
            <a:r>
              <a:rPr lang="sr-Cyrl-CS" b="1" dirty="0"/>
              <a:t>зове се </a:t>
            </a:r>
            <a:r>
              <a:rPr lang="sr-Cyrl-CS" b="1" u="sng" dirty="0">
                <a:solidFill>
                  <a:srgbClr val="FF0066"/>
                </a:solidFill>
              </a:rPr>
              <a:t>СТОЈИШТЕ </a:t>
            </a:r>
            <a:r>
              <a:rPr lang="sr-Cyrl-CS" b="1" dirty="0"/>
              <a:t>(стајалиште).</a:t>
            </a:r>
            <a:endParaRPr lang="hr-HR" b="1" dirty="0"/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2411413" y="2852738"/>
            <a:ext cx="518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Cyrl-CS" b="1" u="sng">
                <a:solidFill>
                  <a:srgbClr val="FF0066"/>
                </a:solidFill>
              </a:rPr>
              <a:t>ОДРЕДИШТЕ</a:t>
            </a:r>
            <a:r>
              <a:rPr lang="sr-Cyrl-CS">
                <a:solidFill>
                  <a:srgbClr val="FF0066"/>
                </a:solidFill>
              </a:rPr>
              <a:t> </a:t>
            </a:r>
            <a:r>
              <a:rPr lang="sr-Cyrl-CS" b="1"/>
              <a:t>је место на </a:t>
            </a:r>
          </a:p>
          <a:p>
            <a:r>
              <a:rPr lang="sr-Cyrl-CS" b="1"/>
              <a:t>                        које желимо стићи.</a:t>
            </a:r>
            <a:endParaRPr lang="hr-HR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6"/>
          <p:cNvSpPr txBox="1">
            <a:spLocks noChangeArrowheads="1"/>
          </p:cNvSpPr>
          <p:nvPr/>
        </p:nvSpPr>
        <p:spPr bwMode="auto">
          <a:xfrm>
            <a:off x="395288" y="1844675"/>
            <a:ext cx="67691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/>
              <a:t>Линију до које сеже наш поглед у даљину, када нам се чини да се ту земља(море) и небо спајају називамо ВИДИКОВА ЛИНИЈА.</a:t>
            </a:r>
            <a:endParaRPr lang="hr-HR"/>
          </a:p>
        </p:txBody>
      </p:sp>
      <p:pic>
        <p:nvPicPr>
          <p:cNvPr id="30723" name="Picture 21" descr="IMG_0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596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22"/>
          <p:cNvSpPr txBox="1">
            <a:spLocks noChangeArrowheads="1"/>
          </p:cNvSpPr>
          <p:nvPr/>
        </p:nvSpPr>
        <p:spPr bwMode="auto">
          <a:xfrm>
            <a:off x="1619250" y="2276475"/>
            <a:ext cx="6121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/>
              <a:t>Линију до које сеже наш поглед у даљину, када нам се чини да се ту земља(море) и небо спајају називамо</a:t>
            </a:r>
            <a:r>
              <a:rPr lang="sr-Cyrl-CS" b="1">
                <a:solidFill>
                  <a:srgbClr val="FF0066"/>
                </a:solidFill>
              </a:rPr>
              <a:t> ВИДИКОВА ЛИНИЈА.</a:t>
            </a:r>
            <a:endParaRPr lang="hr-HR" b="1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endParaRPr lang="hr-HR" b="1">
              <a:solidFill>
                <a:srgbClr val="FF0066"/>
              </a:solidFill>
            </a:endParaRPr>
          </a:p>
        </p:txBody>
      </p:sp>
      <p:sp>
        <p:nvSpPr>
          <p:cNvPr id="30725" name="Text Box 23"/>
          <p:cNvSpPr txBox="1">
            <a:spLocks noChangeArrowheads="1"/>
          </p:cNvSpPr>
          <p:nvPr/>
        </p:nvSpPr>
        <p:spPr bwMode="auto">
          <a:xfrm>
            <a:off x="539750" y="6165850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>
                <a:solidFill>
                  <a:srgbClr val="EF4321"/>
                </a:solidFill>
              </a:rPr>
              <a:t>Видик смањује</a:t>
            </a:r>
            <a:r>
              <a:rPr lang="hr-HR" b="1">
                <a:solidFill>
                  <a:srgbClr val="EF4321"/>
                </a:solidFill>
              </a:rPr>
              <a:t>:</a:t>
            </a:r>
            <a:r>
              <a:rPr lang="sr-Cyrl-CS" b="1">
                <a:solidFill>
                  <a:srgbClr val="EF4321"/>
                </a:solidFill>
              </a:rPr>
              <a:t>мрак, магла, снег, киша</a:t>
            </a:r>
            <a:r>
              <a:rPr lang="hr-HR" b="1">
                <a:solidFill>
                  <a:srgbClr val="EF4321"/>
                </a:solidFill>
              </a:rPr>
              <a:t>...</a:t>
            </a:r>
          </a:p>
        </p:txBody>
      </p:sp>
      <p:sp>
        <p:nvSpPr>
          <p:cNvPr id="30726" name="Text Box 24"/>
          <p:cNvSpPr txBox="1">
            <a:spLocks noChangeArrowheads="1"/>
          </p:cNvSpPr>
          <p:nvPr/>
        </p:nvSpPr>
        <p:spPr bwMode="auto">
          <a:xfrm>
            <a:off x="900113" y="1125538"/>
            <a:ext cx="5976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Cyrl-CS" b="1" dirty="0"/>
              <a:t>Простор који видимо са стојишта зовемо </a:t>
            </a:r>
            <a:r>
              <a:rPr lang="sr-Cyrl-CS" b="1" dirty="0">
                <a:solidFill>
                  <a:srgbClr val="FF0066"/>
                </a:solidFill>
              </a:rPr>
              <a:t>ВИДИК </a:t>
            </a:r>
            <a:r>
              <a:rPr lang="sr-Cyrl-CS" b="1" dirty="0"/>
              <a:t>(</a:t>
            </a:r>
            <a:r>
              <a:rPr lang="sr-Cyrl-CS" b="1" dirty="0" smtClean="0"/>
              <a:t>хоризонт).</a:t>
            </a:r>
            <a:endParaRPr lang="hr-HR" dirty="0"/>
          </a:p>
        </p:txBody>
      </p:sp>
      <p:sp>
        <p:nvSpPr>
          <p:cNvPr id="30727" name="Text Box 25"/>
          <p:cNvSpPr txBox="1">
            <a:spLocks noChangeArrowheads="1"/>
          </p:cNvSpPr>
          <p:nvPr/>
        </p:nvSpPr>
        <p:spPr bwMode="auto">
          <a:xfrm>
            <a:off x="395288" y="404813"/>
            <a:ext cx="4248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sz="2800" b="1" u="sng"/>
              <a:t>НАУЧИЛИ СМО :</a:t>
            </a:r>
            <a:endParaRPr lang="hr-HR" sz="2800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600" smtClean="0">
                <a:solidFill>
                  <a:srgbClr val="FF0066"/>
                </a:solidFill>
              </a:rPr>
              <a:t>Простор је све што нас окружује.</a:t>
            </a:r>
            <a:endParaRPr lang="hr-HR" sz="3600" smtClean="0">
              <a:solidFill>
                <a:srgbClr val="FF0066"/>
              </a:solidFill>
            </a:endParaRP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</p:txBody>
      </p:sp>
      <p:pic>
        <p:nvPicPr>
          <p:cNvPr id="6" name="ClipArt Placeholder 5" descr="1024px-Niška_Banja.jpg"/>
          <p:cNvPicPr>
            <a:picLocks noGrp="1" noChangeAspect="1"/>
          </p:cNvPicPr>
          <p:nvPr>
            <p:ph type="clipArt" sz="half" idx="1"/>
          </p:nvPr>
        </p:nvPicPr>
        <p:blipFill>
          <a:blip r:embed="rId2"/>
          <a:stretch>
            <a:fillRect/>
          </a:stretch>
        </p:blipFill>
        <p:spPr>
          <a:xfrm>
            <a:off x="285721" y="1154623"/>
            <a:ext cx="7358113" cy="506045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1" y="227012"/>
            <a:ext cx="7696200" cy="4487872"/>
          </a:xfrm>
        </p:spPr>
        <p:txBody>
          <a:bodyPr/>
          <a:lstStyle/>
          <a:p>
            <a:pPr eaLnBrk="1" hangingPunct="1"/>
            <a:r>
              <a:rPr lang="sr-Cyrl-CS" sz="3600" dirty="0" smtClean="0">
                <a:solidFill>
                  <a:srgbClr val="FF0066"/>
                </a:solidFill>
              </a:rPr>
              <a:t>Наш град се налази у нишкој котлини. Котлина је равно земљиште између планина и брда.Кроз Ниш протиче Нишава. Она је притока Јужне Мораве. Притоке су мање реке које се уливају у  већу реку.</a:t>
            </a:r>
            <a:endParaRPr lang="hr-HR" sz="3600" dirty="0" smtClean="0">
              <a:solidFill>
                <a:srgbClr val="FF0066"/>
              </a:solidFill>
            </a:endParaRPr>
          </a:p>
        </p:txBody>
      </p:sp>
      <p:pic>
        <p:nvPicPr>
          <p:cNvPr id="4" name="Picture 3" descr="Nis_Nisava_i_Univerzit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339834"/>
            <a:ext cx="6929486" cy="223243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7477125" cy="1143000"/>
          </a:xfrm>
        </p:spPr>
        <p:txBody>
          <a:bodyPr/>
          <a:lstStyle/>
          <a:p>
            <a:pPr eaLnBrk="1" hangingPunct="1"/>
            <a:r>
              <a:rPr lang="sr-Cyrl-CS" sz="2800" dirty="0" smtClean="0">
                <a:solidFill>
                  <a:schemeClr val="tx1"/>
                </a:solidFill>
              </a:rPr>
              <a:t>Место на којем стојимо и са којег посматрамо околину зове се </a:t>
            </a:r>
            <a:r>
              <a:rPr lang="sr-Cyrl-CS" sz="2800" b="1" u="sng" dirty="0" smtClean="0">
                <a:solidFill>
                  <a:srgbClr val="FF0066"/>
                </a:solidFill>
              </a:rPr>
              <a:t>СТОЈИШТЕ  </a:t>
            </a:r>
            <a:r>
              <a:rPr lang="sr-Cyrl-CS" sz="2800" b="1" u="sng" dirty="0" smtClean="0">
                <a:solidFill>
                  <a:schemeClr val="tx1"/>
                </a:solidFill>
              </a:rPr>
              <a:t>.</a:t>
            </a:r>
            <a:r>
              <a:rPr lang="hr-HR" sz="2800" dirty="0" smtClean="0">
                <a:solidFill>
                  <a:schemeClr val="tx1"/>
                </a:solidFill>
              </a:rPr>
              <a:t/>
            </a:r>
            <a:br>
              <a:rPr lang="hr-HR" sz="2800" dirty="0" smtClean="0">
                <a:solidFill>
                  <a:schemeClr val="tx1"/>
                </a:solidFill>
              </a:rPr>
            </a:br>
            <a:endParaRPr lang="hr-HR" sz="2800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2205038"/>
            <a:ext cx="3617912" cy="42481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/>
          </a:p>
        </p:txBody>
      </p:sp>
      <p:pic>
        <p:nvPicPr>
          <p:cNvPr id="9220" name="Picture 5" descr="Super seva-00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67175" y="2205038"/>
            <a:ext cx="3516313" cy="4176712"/>
          </a:xfrm>
          <a:noFill/>
        </p:spPr>
      </p:pic>
      <p:pic>
        <p:nvPicPr>
          <p:cNvPr id="9221" name="Picture 7" descr="Авион у по сел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205038"/>
            <a:ext cx="3529013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600" smtClean="0">
                <a:solidFill>
                  <a:schemeClr val="tx1"/>
                </a:solidFill>
              </a:rPr>
              <a:t>Шта све можемо видети са овог стојишта?</a:t>
            </a:r>
            <a:endParaRPr lang="hr-HR" sz="3600" smtClean="0">
              <a:solidFill>
                <a:schemeClr val="tx1"/>
              </a:solidFill>
            </a:endParaRPr>
          </a:p>
        </p:txBody>
      </p:sp>
      <p:pic>
        <p:nvPicPr>
          <p:cNvPr id="10243" name="Picture 7" descr="img21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84313"/>
            <a:ext cx="7596188" cy="51133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260350"/>
            <a:ext cx="8066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Cyrl-CS" sz="2800"/>
              <a:t>Шта све видиш на овој фотографији</a:t>
            </a:r>
            <a:r>
              <a:rPr lang="hr-HR" sz="2800"/>
              <a:t>?</a:t>
            </a:r>
            <a:r>
              <a:rPr lang="hr-HR"/>
              <a:t>  </a:t>
            </a:r>
          </a:p>
        </p:txBody>
      </p:sp>
      <p:pic>
        <p:nvPicPr>
          <p:cNvPr id="13315" name="Picture 11" descr="img2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2513"/>
            <a:ext cx="7667625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b="1" u="sng" smtClean="0">
                <a:solidFill>
                  <a:srgbClr val="FF0066"/>
                </a:solidFill>
              </a:rPr>
              <a:t>Научимо.</a:t>
            </a:r>
            <a:endParaRPr lang="hr-HR" b="1" u="sng" smtClean="0">
              <a:solidFill>
                <a:srgbClr val="FF0066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r-Cyrl-CS" sz="4800" b="1" dirty="0" smtClean="0">
              <a:solidFill>
                <a:srgbClr val="CC0099"/>
              </a:solidFill>
            </a:endParaRPr>
          </a:p>
          <a:p>
            <a:pPr eaLnBrk="1" hangingPunct="1">
              <a:buFontTx/>
              <a:buNone/>
            </a:pPr>
            <a:r>
              <a:rPr lang="sr-Cyrl-CS" sz="4800" b="1" dirty="0" smtClean="0">
                <a:solidFill>
                  <a:srgbClr val="CC0099"/>
                </a:solidFill>
              </a:rPr>
              <a:t>Видик</a:t>
            </a:r>
            <a:r>
              <a:rPr lang="sr-Cyrl-CS" sz="4800" dirty="0" smtClean="0">
                <a:solidFill>
                  <a:schemeClr val="bg1"/>
                </a:solidFill>
              </a:rPr>
              <a:t>  је простор којег</a:t>
            </a:r>
          </a:p>
          <a:p>
            <a:pPr eaLnBrk="1" hangingPunct="1">
              <a:buFontTx/>
              <a:buNone/>
            </a:pPr>
            <a:r>
              <a:rPr lang="sr-Cyrl-CS" sz="4800" dirty="0" smtClean="0">
                <a:solidFill>
                  <a:schemeClr val="bg1"/>
                </a:solidFill>
              </a:rPr>
              <a:t>можемо обухватити</a:t>
            </a:r>
          </a:p>
          <a:p>
            <a:pPr eaLnBrk="1" hangingPunct="1">
              <a:buFontTx/>
              <a:buNone/>
            </a:pPr>
            <a:r>
              <a:rPr lang="sr-Cyrl-CS" sz="4800" smtClean="0">
                <a:solidFill>
                  <a:schemeClr val="bg1"/>
                </a:solidFill>
              </a:rPr>
              <a:t>погледом( док стојимо на стојишту).</a:t>
            </a:r>
            <a:endParaRPr lang="hr-HR" sz="4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-642966"/>
            <a:ext cx="7477125" cy="3344863"/>
          </a:xfrm>
        </p:spPr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Што је стојиште са кога посматрамо околину више и видик је већи.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lipArt Placeholder 4" descr="преузимање (11).jpg"/>
          <p:cNvPicPr>
            <a:picLocks noGrp="1" noChangeAspect="1"/>
          </p:cNvPicPr>
          <p:nvPr>
            <p:ph type="clipArt" sz="half" idx="1"/>
          </p:nvPr>
        </p:nvPicPr>
        <p:blipFill>
          <a:blip r:embed="rId2"/>
          <a:stretch>
            <a:fillRect/>
          </a:stretch>
        </p:blipFill>
        <p:spPr>
          <a:xfrm>
            <a:off x="0" y="3071810"/>
            <a:ext cx="3357554" cy="342902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1500174"/>
            <a:ext cx="4000528" cy="51435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416800" cy="1655762"/>
          </a:xfrm>
        </p:spPr>
        <p:txBody>
          <a:bodyPr/>
          <a:lstStyle/>
          <a:p>
            <a:pPr eaLnBrk="1" hangingPunct="1"/>
            <a:r>
              <a:rPr lang="sr-Cyrl-CS" sz="2800" b="1" dirty="0" smtClean="0">
                <a:solidFill>
                  <a:srgbClr val="FF0066"/>
                </a:solidFill>
              </a:rPr>
              <a:t>ВИДИКОВА ЛИНИЈА је линија где нам се чини да се небо и земља спајају.</a:t>
            </a:r>
            <a:endParaRPr lang="hr-HR" sz="2800" b="1" dirty="0" smtClean="0">
              <a:solidFill>
                <a:srgbClr val="FF0066"/>
              </a:solidFill>
            </a:endParaRPr>
          </a:p>
        </p:txBody>
      </p:sp>
      <p:pic>
        <p:nvPicPr>
          <p:cNvPr id="20483" name="Picture 7" descr="horizon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84663" y="2924175"/>
            <a:ext cx="3240087" cy="3168650"/>
          </a:xfrm>
          <a:noFill/>
        </p:spPr>
      </p:pic>
      <p:pic>
        <p:nvPicPr>
          <p:cNvPr id="20484" name="Picture 8" descr="mo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924175"/>
            <a:ext cx="3382962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283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Kimono</vt:lpstr>
      <vt:lpstr>Slide 1</vt:lpstr>
      <vt:lpstr>Простор је све што нас окружује.</vt:lpstr>
      <vt:lpstr>Наш град се налази у нишкој котлини. Котлина је равно земљиште између планина и брда.Кроз Ниш протиче Нишава. Она је притока Јужне Мораве. Притоке су мање реке које се уливају у  већу реку.</vt:lpstr>
      <vt:lpstr>Место на којем стојимо и са којег посматрамо околину зове се СТОЈИШТЕ  . </vt:lpstr>
      <vt:lpstr>Шта све можемо видети са овог стојишта?</vt:lpstr>
      <vt:lpstr>Slide 6</vt:lpstr>
      <vt:lpstr>Научимо.</vt:lpstr>
      <vt:lpstr>Што је стојиште са кога посматрамо околину више и видик је већи.</vt:lpstr>
      <vt:lpstr>ВИДИКОВА ЛИНИЈА је линија где нам се чини да се небо и земља спајају.</vt:lpstr>
      <vt:lpstr>Slide 10</vt:lpstr>
      <vt:lpstr>Slide 11</vt:lpstr>
      <vt:lpstr>Slide 12</vt:lpstr>
      <vt:lpstr>Slide 13</vt:lpstr>
      <vt:lpstr>И кад пада снег не видимо далеко.</vt:lpstr>
      <vt:lpstr>Slide 15</vt:lpstr>
      <vt:lpstr>Slide 16</vt:lpstr>
      <vt:lpstr>Slide 17</vt:lpstr>
    </vt:vector>
  </TitlesOfParts>
  <Company>Mi svi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Vidik, PiD, 3.r.</dc:title>
  <dc:creator>Snežana Šević</dc:creator>
  <cp:lastModifiedBy>User</cp:lastModifiedBy>
  <cp:revision>49</cp:revision>
  <dcterms:created xsi:type="dcterms:W3CDTF">2008-09-18T17:05:57Z</dcterms:created>
  <dcterms:modified xsi:type="dcterms:W3CDTF">2017-02-04T21:10:34Z</dcterms:modified>
</cp:coreProperties>
</file>