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66" d="100"/>
          <a:sy n="66" d="100"/>
        </p:scale>
        <p:origin x="-1506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8A084-AF62-40D7-8095-1E444C94A05B}" type="datetimeFigureOut">
              <a:rPr lang="en-US" smtClean="0"/>
              <a:pPr/>
              <a:t>19-Sep-15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05E6B-D099-442C-AE9F-3789EB42BF2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8A084-AF62-40D7-8095-1E444C94A05B}" type="datetimeFigureOut">
              <a:rPr lang="en-US" smtClean="0"/>
              <a:pPr/>
              <a:t>19-Sep-15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05E6B-D099-442C-AE9F-3789EB42BF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8A084-AF62-40D7-8095-1E444C94A05B}" type="datetimeFigureOut">
              <a:rPr lang="en-US" smtClean="0"/>
              <a:pPr/>
              <a:t>19-Sep-15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05E6B-D099-442C-AE9F-3789EB42BF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8A084-AF62-40D7-8095-1E444C94A05B}" type="datetimeFigureOut">
              <a:rPr lang="en-US" smtClean="0"/>
              <a:pPr/>
              <a:t>19-Sep-15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05E6B-D099-442C-AE9F-3789EB42BF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8A084-AF62-40D7-8095-1E444C94A05B}" type="datetimeFigureOut">
              <a:rPr lang="en-US" smtClean="0"/>
              <a:pPr/>
              <a:t>19-Sep-15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DA705E6B-D099-442C-AE9F-3789EB42BF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8A084-AF62-40D7-8095-1E444C94A05B}" type="datetimeFigureOut">
              <a:rPr lang="en-US" smtClean="0"/>
              <a:pPr/>
              <a:t>19-Sep-15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05E6B-D099-442C-AE9F-3789EB42BF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8A084-AF62-40D7-8095-1E444C94A05B}" type="datetimeFigureOut">
              <a:rPr lang="en-US" smtClean="0"/>
              <a:pPr/>
              <a:t>19-Sep-15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05E6B-D099-442C-AE9F-3789EB42BF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8A084-AF62-40D7-8095-1E444C94A05B}" type="datetimeFigureOut">
              <a:rPr lang="en-US" smtClean="0"/>
              <a:pPr/>
              <a:t>19-Sep-15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05E6B-D099-442C-AE9F-3789EB42BF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8A084-AF62-40D7-8095-1E444C94A05B}" type="datetimeFigureOut">
              <a:rPr lang="en-US" smtClean="0"/>
              <a:pPr/>
              <a:t>19-Sep-15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05E6B-D099-442C-AE9F-3789EB42BF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8A084-AF62-40D7-8095-1E444C94A05B}" type="datetimeFigureOut">
              <a:rPr lang="en-US" smtClean="0"/>
              <a:pPr/>
              <a:t>19-Sep-15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05E6B-D099-442C-AE9F-3789EB42BF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8A084-AF62-40D7-8095-1E444C94A05B}" type="datetimeFigureOut">
              <a:rPr lang="en-US" smtClean="0"/>
              <a:pPr/>
              <a:t>19-Sep-15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05E6B-D099-442C-AE9F-3789EB42BF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AFB8A084-AF62-40D7-8095-1E444C94A05B}" type="datetimeFigureOut">
              <a:rPr lang="en-US" smtClean="0"/>
              <a:pPr/>
              <a:t>19-Sep-15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DA705E6B-D099-442C-AE9F-3789EB42BF2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2030" y="1828800"/>
            <a:ext cx="8229600" cy="1905000"/>
          </a:xfr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l">
              <a:rot lat="0" lon="0" rev="0"/>
            </a:lightRig>
          </a:scene3d>
          <a:sp3d contourW="44450" prstMaterial="matte">
            <a:bevelT w="63500" h="63500" prst="relaxedInset"/>
            <a:contourClr>
              <a:srgbClr val="FFFFFF"/>
            </a:contourClr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sr-Cyrl-RS" dirty="0" smtClean="0">
                <a:solidFill>
                  <a:srgbClr val="C00000"/>
                </a:solidFill>
              </a:rPr>
              <a:t>Пролећни празници</a:t>
            </a:r>
            <a:endParaRPr lang="en-US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775960"/>
          </a:xfrm>
        </p:spPr>
        <p:txBody>
          <a:bodyPr/>
          <a:lstStyle/>
          <a:p>
            <a:r>
              <a:rPr lang="sr-Cyrl-RS" sz="3600" dirty="0" smtClean="0">
                <a:solidFill>
                  <a:srgbClr val="FF0000"/>
                </a:solidFill>
              </a:rPr>
              <a:t>Ујутру на Ускрс треба се умити водом у којој је потопњен дрен, здравац, босиљак и чуваркућа.</a:t>
            </a:r>
          </a:p>
          <a:p>
            <a:r>
              <a:rPr lang="sr-Cyrl-RS" sz="3600" dirty="0" smtClean="0">
                <a:solidFill>
                  <a:srgbClr val="FF0000"/>
                </a:solidFill>
              </a:rPr>
              <a:t>Тако ћемо остати здрави целе године. </a:t>
            </a:r>
          </a:p>
          <a:p>
            <a:pPr>
              <a:buNone/>
            </a:pPr>
            <a:endParaRPr lang="sr-Cyrl-RS" sz="3600" dirty="0" smtClean="0">
              <a:solidFill>
                <a:srgbClr val="FF00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4" name="Picture 3" descr="Parec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3124200"/>
            <a:ext cx="6172200" cy="32766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4800" dirty="0" smtClean="0">
                <a:solidFill>
                  <a:srgbClr val="C00000"/>
                </a:solidFill>
              </a:rPr>
              <a:t>Врбица</a:t>
            </a:r>
            <a:endParaRPr lang="en-US" sz="48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sr-Cyrl-RS" sz="4000" b="1" dirty="0" smtClean="0">
                <a:solidFill>
                  <a:srgbClr val="C00000"/>
                </a:solidFill>
              </a:rPr>
              <a:t>У суботу Лазарицу, осам дана пре Ускрса, слави се Врбица. Тада се одлази у цркву. Деца на глави носе венчић од врбове гранчице и звончић око врата.</a:t>
            </a:r>
            <a:endParaRPr lang="en-US" sz="40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преузимање (4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609600"/>
            <a:ext cx="8153400" cy="5714999"/>
          </a:xfrm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852160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</a:rPr>
              <a:t>Овај празник је искључиво празник деце. За тај дан мајке свечано обуку своју децу, па чак и ону најмању, од неколико месеци. Доводе их свечано обучену у цркву, купују им звончиће везане на тробојку и стављају око врата. Младе врбове гранчице се односе кућама и стављају поред иконе и кандила. Са овим даном почињу велики Васкршњи празници</a:t>
            </a:r>
            <a:r>
              <a:rPr lang="ru-RU" sz="3200" dirty="0" smtClean="0">
                <a:solidFill>
                  <a:srgbClr val="C00000"/>
                </a:solidFill>
              </a:rPr>
              <a:t>.</a:t>
            </a:r>
            <a:endParaRPr lang="en-US" sz="32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spd="slow">
    <p:wipe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dru-vrbica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33400" y="533400"/>
            <a:ext cx="7924800" cy="5775325"/>
          </a:xfrm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4800" dirty="0" smtClean="0">
                <a:solidFill>
                  <a:srgbClr val="C00000"/>
                </a:solidFill>
              </a:rPr>
              <a:t>Цвети</a:t>
            </a:r>
            <a:endParaRPr lang="en-US" sz="48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sr-Cyrl-RS" sz="3600" b="1" dirty="0" smtClean="0">
                <a:solidFill>
                  <a:srgbClr val="C00000"/>
                </a:solidFill>
              </a:rPr>
              <a:t>Цвети се славе сутрадан, после Врбице.</a:t>
            </a:r>
          </a:p>
          <a:p>
            <a:pPr algn="just">
              <a:buNone/>
            </a:pPr>
            <a:r>
              <a:rPr lang="sr-Cyrl-RS" sz="3600" b="1" dirty="0" smtClean="0">
                <a:solidFill>
                  <a:srgbClr val="C00000"/>
                </a:solidFill>
              </a:rPr>
              <a:t>    Тада се поклања цвеће, којим се исказује пажња и љубав.</a:t>
            </a:r>
            <a:endParaRPr lang="en-US" sz="3600" b="1" dirty="0">
              <a:solidFill>
                <a:srgbClr val="C00000"/>
              </a:solidFill>
            </a:endParaRPr>
          </a:p>
        </p:txBody>
      </p:sp>
      <p:pic>
        <p:nvPicPr>
          <p:cNvPr id="4" name="Picture 3" descr="images (5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95600" y="4038600"/>
            <a:ext cx="3276599" cy="25146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943600"/>
          </a:xfrm>
        </p:spPr>
        <p:txBody>
          <a:bodyPr>
            <a:normAutofit/>
          </a:bodyPr>
          <a:lstStyle/>
          <a:p>
            <a:r>
              <a:rPr lang="sr-Cyrl-RS" sz="3600" b="1" dirty="0" smtClean="0">
                <a:solidFill>
                  <a:srgbClr val="C00000"/>
                </a:solidFill>
              </a:rPr>
              <a:t>На Врбицу се бере цвеће и лековито биље.</a:t>
            </a:r>
          </a:p>
          <a:p>
            <a:r>
              <a:rPr lang="sr-Cyrl-RS" sz="3600" b="1" dirty="0" smtClean="0">
                <a:solidFill>
                  <a:srgbClr val="C00000"/>
                </a:solidFill>
              </a:rPr>
              <a:t>Увече се потапа у воду, а ујутру, на Цвети, сви укућани се том водом умивају.</a:t>
            </a:r>
          </a:p>
          <a:p>
            <a:pPr>
              <a:buNone/>
            </a:pPr>
            <a:endParaRPr lang="en-US" sz="3600" b="1" dirty="0">
              <a:solidFill>
                <a:srgbClr val="C00000"/>
              </a:solidFill>
            </a:endParaRPr>
          </a:p>
        </p:txBody>
      </p:sp>
      <p:pic>
        <p:nvPicPr>
          <p:cNvPr id="4" name="Picture 3" descr="IMG_0114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95600" y="3429000"/>
            <a:ext cx="3395662" cy="3195917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>
                <a:solidFill>
                  <a:srgbClr val="FF0000"/>
                </a:solidFill>
              </a:rPr>
              <a:t>ВЕЛИКИ ПЕТАК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Cyrl-RS" sz="3600" b="1" dirty="0" smtClean="0">
                <a:solidFill>
                  <a:srgbClr val="FF0000"/>
                </a:solidFill>
              </a:rPr>
              <a:t>На овај дан Исус Христос је разапет на крсту. Тада се пости и одлази у цркву. Фарбају се јаја. Прво црвено јаје је чуваркућа.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2050" name="AutoShape 2" descr="Резултат слика за crveno jaje cuvarkuc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5" name="Picture 4" descr="преузимање (7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90800" y="3886200"/>
            <a:ext cx="3581400" cy="27432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/>
          <a:lstStyle/>
          <a:p>
            <a:r>
              <a:rPr lang="sr-Cyrl-RS" dirty="0" smtClean="0">
                <a:solidFill>
                  <a:srgbClr val="FF0000"/>
                </a:solidFill>
              </a:rPr>
              <a:t>ВАСКРС- УСКРС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166360"/>
          </a:xfrm>
        </p:spPr>
        <p:txBody>
          <a:bodyPr>
            <a:normAutofit/>
          </a:bodyPr>
          <a:lstStyle/>
          <a:p>
            <a:r>
              <a:rPr lang="sr-Cyrl-RS" sz="3600" dirty="0" smtClean="0">
                <a:solidFill>
                  <a:srgbClr val="FF0000"/>
                </a:solidFill>
              </a:rPr>
              <a:t>Ускрс је празник којим се прославља Исусово васкрсење из смрти.</a:t>
            </a:r>
          </a:p>
          <a:p>
            <a:r>
              <a:rPr lang="sr-Cyrl-RS" sz="3600" dirty="0" smtClean="0">
                <a:solidFill>
                  <a:srgbClr val="FF0000"/>
                </a:solidFill>
              </a:rPr>
              <a:t>Христос васкрсе! Ваистину васкрсе! </a:t>
            </a:r>
          </a:p>
          <a:p>
            <a:endParaRPr lang="en-US" sz="3600" dirty="0">
              <a:solidFill>
                <a:srgbClr val="FF0000"/>
              </a:solidFill>
            </a:endParaRPr>
          </a:p>
        </p:txBody>
      </p:sp>
      <p:pic>
        <p:nvPicPr>
          <p:cNvPr id="4" name="Picture 3" descr="73626162_Hristos_Voskres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3048000"/>
            <a:ext cx="8305800" cy="3505200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Green">
      <a:dk1>
        <a:srgbClr val="00B050"/>
      </a:dk1>
      <a:lt1>
        <a:srgbClr val="00B050"/>
      </a:lt1>
      <a:dk2>
        <a:srgbClr val="92D050"/>
      </a:dk2>
      <a:lt2>
        <a:srgbClr val="92D050"/>
      </a:lt2>
      <a:accent1>
        <a:srgbClr val="00B050"/>
      </a:accent1>
      <a:accent2>
        <a:srgbClr val="00B050"/>
      </a:accent2>
      <a:accent3>
        <a:srgbClr val="00B050"/>
      </a:accent3>
      <a:accent4>
        <a:srgbClr val="00B050"/>
      </a:accent4>
      <a:accent5>
        <a:srgbClr val="00B050"/>
      </a:accent5>
      <a:accent6>
        <a:srgbClr val="00B050"/>
      </a:accent6>
      <a:hlink>
        <a:srgbClr val="00B050"/>
      </a:hlink>
      <a:folHlink>
        <a:srgbClr val="00B050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109</TotalTime>
  <Words>225</Words>
  <Application>Microsoft Office PowerPoint</Application>
  <PresentationFormat>On-screen Show (4:3)</PresentationFormat>
  <Paragraphs>16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Apex</vt:lpstr>
      <vt:lpstr>Пролећни празници</vt:lpstr>
      <vt:lpstr>Врбица</vt:lpstr>
      <vt:lpstr>Slide 3</vt:lpstr>
      <vt:lpstr>Slide 4</vt:lpstr>
      <vt:lpstr>Slide 5</vt:lpstr>
      <vt:lpstr>Цвети</vt:lpstr>
      <vt:lpstr>Slide 7</vt:lpstr>
      <vt:lpstr>ВЕЛИКИ ПЕТАК</vt:lpstr>
      <vt:lpstr>ВАСКРС- УСКРС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Пролећни празници</dc:title>
  <dc:creator>User</dc:creator>
  <cp:lastModifiedBy>User</cp:lastModifiedBy>
  <cp:revision>13</cp:revision>
  <dcterms:created xsi:type="dcterms:W3CDTF">2015-03-25T22:03:02Z</dcterms:created>
  <dcterms:modified xsi:type="dcterms:W3CDTF">2015-09-19T20:57:23Z</dcterms:modified>
</cp:coreProperties>
</file>