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CAE8B3B-1884-4137-9482-B34B9F172C30}" type="datetimeFigureOut">
              <a:rPr lang="en-US" smtClean="0"/>
              <a:pPr/>
              <a:t>12-Oct-15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C840899-BB8D-451F-8C9B-523715A86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8B3B-1884-4137-9482-B34B9F172C30}" type="datetimeFigureOut">
              <a:rPr lang="en-US" smtClean="0"/>
              <a:pPr/>
              <a:t>12-Oct-15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0899-BB8D-451F-8C9B-523715A86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8B3B-1884-4137-9482-B34B9F172C30}" type="datetimeFigureOut">
              <a:rPr lang="en-US" smtClean="0"/>
              <a:pPr/>
              <a:t>12-Oct-15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0899-BB8D-451F-8C9B-523715A86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CAE8B3B-1884-4137-9482-B34B9F172C30}" type="datetimeFigureOut">
              <a:rPr lang="en-US" smtClean="0"/>
              <a:pPr/>
              <a:t>12-Oct-15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C840899-BB8D-451F-8C9B-523715A86D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CAE8B3B-1884-4137-9482-B34B9F172C30}" type="datetimeFigureOut">
              <a:rPr lang="en-US" smtClean="0"/>
              <a:pPr/>
              <a:t>12-Oct-15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C840899-BB8D-451F-8C9B-523715A86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8B3B-1884-4137-9482-B34B9F172C30}" type="datetimeFigureOut">
              <a:rPr lang="en-US" smtClean="0"/>
              <a:pPr/>
              <a:t>12-Oct-15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0899-BB8D-451F-8C9B-523715A86D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8B3B-1884-4137-9482-B34B9F172C30}" type="datetimeFigureOut">
              <a:rPr lang="en-US" smtClean="0"/>
              <a:pPr/>
              <a:t>12-Oct-15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0899-BB8D-451F-8C9B-523715A86D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AE8B3B-1884-4137-9482-B34B9F172C30}" type="datetimeFigureOut">
              <a:rPr lang="en-US" smtClean="0"/>
              <a:pPr/>
              <a:t>12-Oct-15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C840899-BB8D-451F-8C9B-523715A86D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8B3B-1884-4137-9482-B34B9F172C30}" type="datetimeFigureOut">
              <a:rPr lang="en-US" smtClean="0"/>
              <a:pPr/>
              <a:t>12-Oct-15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0899-BB8D-451F-8C9B-523715A86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CAE8B3B-1884-4137-9482-B34B9F172C30}" type="datetimeFigureOut">
              <a:rPr lang="en-US" smtClean="0"/>
              <a:pPr/>
              <a:t>12-Oct-15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C840899-BB8D-451F-8C9B-523715A86D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AE8B3B-1884-4137-9482-B34B9F172C30}" type="datetimeFigureOut">
              <a:rPr lang="en-US" smtClean="0"/>
              <a:pPr/>
              <a:t>12-Oct-15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C840899-BB8D-451F-8C9B-523715A86D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CAE8B3B-1884-4137-9482-B34B9F172C30}" type="datetimeFigureOut">
              <a:rPr lang="en-US" smtClean="0"/>
              <a:pPr/>
              <a:t>12-Oct-15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C840899-BB8D-451F-8C9B-523715A86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248400"/>
          </a:xfrm>
        </p:spPr>
        <p:txBody>
          <a:bodyPr>
            <a:normAutofit/>
          </a:bodyPr>
          <a:lstStyle/>
          <a:p>
            <a:pPr algn="ctr"/>
            <a:r>
              <a:rPr lang="sr-Cyrl-RS" sz="5400" dirty="0" smtClean="0">
                <a:solidFill>
                  <a:schemeClr val="accent6">
                    <a:lumMod val="75000"/>
                  </a:schemeClr>
                </a:solidFill>
              </a:rPr>
              <a:t>ВЕЛИКО ПОЧЕТНО СЛОВО ЗА ГЕОГРАФСКА </a:t>
            </a:r>
            <a:r>
              <a:rPr lang="sr-Cyrl-RS" sz="5400" dirty="0" smtClean="0">
                <a:solidFill>
                  <a:schemeClr val="accent6">
                    <a:lumMod val="75000"/>
                  </a:schemeClr>
                </a:solidFill>
              </a:rPr>
              <a:t>ИМЕНА</a:t>
            </a:r>
            <a:endParaRPr lang="en-US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User\AppData\Local\Microsoft\Windows\Temporary Internet Files\Content.IE5\SXB4KM2W\6949930457_633a2f93f2_z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609600"/>
            <a:ext cx="5181600" cy="2438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8001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У првом разреду смо учили да се једночлана  географска имена пишу великим почетним словом.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Имена држава</a:t>
            </a:r>
            <a:r>
              <a:rPr lang="ru-RU" dirty="0" smtClean="0">
                <a:solidFill>
                  <a:srgbClr val="002060"/>
                </a:solidFill>
              </a:rPr>
              <a:t>: Србија, Македонија, Бугарска...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Имена градова</a:t>
            </a:r>
            <a:r>
              <a:rPr lang="ru-RU" dirty="0" smtClean="0">
                <a:solidFill>
                  <a:srgbClr val="002060"/>
                </a:solidFill>
              </a:rPr>
              <a:t>: Београд, Ниш, Пирот...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Имена села</a:t>
            </a:r>
            <a:r>
              <a:rPr lang="ru-RU" dirty="0" smtClean="0">
                <a:solidFill>
                  <a:srgbClr val="002060"/>
                </a:solidFill>
              </a:rPr>
              <a:t>: Хум, Рујник, Церје...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Имена планина</a:t>
            </a:r>
            <a:r>
              <a:rPr lang="ru-RU" dirty="0" smtClean="0">
                <a:solidFill>
                  <a:srgbClr val="002060"/>
                </a:solidFill>
              </a:rPr>
              <a:t>: Копаоник, Златибор, Јастребац...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Имена река</a:t>
            </a:r>
            <a:r>
              <a:rPr lang="ru-RU" dirty="0" smtClean="0">
                <a:solidFill>
                  <a:srgbClr val="002060"/>
                </a:solidFill>
              </a:rPr>
              <a:t>: Нишава, Дунав, Сава...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Имена језера</a:t>
            </a:r>
            <a:r>
              <a:rPr lang="ru-RU" dirty="0" smtClean="0">
                <a:solidFill>
                  <a:srgbClr val="002060"/>
                </a:solidFill>
              </a:rPr>
              <a:t>: Облачина, Палић...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544762"/>
          </a:xfrm>
        </p:spPr>
        <p:txBody>
          <a:bodyPr>
            <a:noAutofit/>
          </a:bodyPr>
          <a:lstStyle/>
          <a:p>
            <a:pPr algn="ctr"/>
            <a:r>
              <a:rPr lang="sr-Cyrl-RS" sz="4000" b="1" dirty="0" smtClean="0">
                <a:solidFill>
                  <a:srgbClr val="FF0000"/>
                </a:solidFill>
                <a:latin typeface="Calibri" pitchFamily="34" charset="0"/>
              </a:rPr>
              <a:t>Ако у називу државе или насељеног места има више од једне речи, свака се пише велики</a:t>
            </a:r>
            <a:r>
              <a:rPr lang="en-US" sz="4000" b="1" dirty="0" smtClean="0">
                <a:solidFill>
                  <a:srgbClr val="FF0000"/>
                </a:solidFill>
                <a:latin typeface="Calibri" pitchFamily="34" charset="0"/>
              </a:rPr>
              <a:t>m </a:t>
            </a:r>
            <a:r>
              <a:rPr lang="sr-Cyrl-RS" sz="4000" b="1" dirty="0" smtClean="0">
                <a:solidFill>
                  <a:srgbClr val="FF0000"/>
                </a:solidFill>
                <a:latin typeface="Calibri" pitchFamily="34" charset="0"/>
              </a:rPr>
              <a:t>словом.</a:t>
            </a:r>
            <a:endParaRPr lang="en-US" sz="4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3048000"/>
            <a:ext cx="8229600" cy="3425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4000" b="1" dirty="0" smtClean="0">
                <a:solidFill>
                  <a:srgbClr val="FF0000"/>
                </a:solidFill>
                <a:latin typeface="Calibri" pitchFamily="34" charset="0"/>
              </a:rPr>
              <a:t>Вишечлана географска имена: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r>
              <a:rPr lang="sr-Cyrl-RS" sz="4000" b="1" u="sng" dirty="0" smtClean="0">
                <a:solidFill>
                  <a:srgbClr val="002060"/>
                </a:solidFill>
                <a:latin typeface="Calibri" pitchFamily="34" charset="0"/>
              </a:rPr>
              <a:t>Државе:</a:t>
            </a:r>
            <a:r>
              <a:rPr lang="sr-Cyrl-RS" sz="40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sr-Cyrl-RS" sz="4000" b="1" dirty="0" smtClean="0">
                <a:solidFill>
                  <a:srgbClr val="002060"/>
                </a:solidFill>
                <a:latin typeface="Calibri" pitchFamily="34" charset="0"/>
              </a:rPr>
              <a:t>Црна Гора, Велика Британија...</a:t>
            </a:r>
          </a:p>
          <a:p>
            <a:r>
              <a:rPr lang="sr-Cyrl-RS" sz="4000" b="1" u="sng" dirty="0" smtClean="0">
                <a:solidFill>
                  <a:srgbClr val="002060"/>
                </a:solidFill>
                <a:latin typeface="Calibri" pitchFamily="34" charset="0"/>
              </a:rPr>
              <a:t>Градови</a:t>
            </a:r>
            <a:r>
              <a:rPr lang="sr-Cyrl-RS" sz="4000" b="1" dirty="0" smtClean="0">
                <a:solidFill>
                  <a:srgbClr val="002060"/>
                </a:solidFill>
                <a:latin typeface="Calibri" pitchFamily="34" charset="0"/>
              </a:rPr>
              <a:t>: Нови Сад, Смедеревска Паланка...</a:t>
            </a:r>
            <a:endParaRPr lang="en-US" sz="40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endParaRPr lang="en-US" sz="4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026" name="Picture 2" descr="C:\Users\User\AppData\Local\Microsoft\Windows\Temporary Internet Files\Content.IE5\S6TNDJ50\pencil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04800"/>
            <a:ext cx="762000" cy="76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153400" cy="6016752"/>
          </a:xfrm>
        </p:spPr>
        <p:txBody>
          <a:bodyPr>
            <a:normAutofit lnSpcReduction="10000"/>
          </a:bodyPr>
          <a:lstStyle/>
          <a:p>
            <a:r>
              <a:rPr lang="sr-Cyrl-RS" sz="4000" b="1" u="sng" dirty="0" smtClean="0">
                <a:solidFill>
                  <a:srgbClr val="002060"/>
                </a:solidFill>
                <a:latin typeface="Calibri" pitchFamily="34" charset="0"/>
              </a:rPr>
              <a:t>Села: </a:t>
            </a:r>
            <a:r>
              <a:rPr lang="sr-Cyrl-RS" sz="4000" b="1" dirty="0" smtClean="0">
                <a:solidFill>
                  <a:srgbClr val="002060"/>
                </a:solidFill>
                <a:latin typeface="Calibri" pitchFamily="34" charset="0"/>
              </a:rPr>
              <a:t>Ново Село, Доњи Комрен...</a:t>
            </a:r>
            <a:r>
              <a:rPr lang="ru-RU" sz="4000" dirty="0" smtClean="0"/>
              <a:t> </a:t>
            </a:r>
          </a:p>
          <a:p>
            <a:endParaRPr lang="ru-RU" sz="4000" dirty="0" smtClean="0">
              <a:latin typeface="Calibri" pitchFamily="34" charset="0"/>
            </a:endParaRPr>
          </a:p>
          <a:p>
            <a:endParaRPr lang="ru-RU" sz="4000" dirty="0" smtClean="0">
              <a:latin typeface="Calibri" pitchFamily="34" charset="0"/>
            </a:endParaRPr>
          </a:p>
          <a:p>
            <a:endParaRPr lang="ru-RU" sz="4000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3600" dirty="0" smtClean="0">
                <a:latin typeface="Calibri" pitchFamily="34" charset="0"/>
              </a:rPr>
              <a:t>      </a:t>
            </a:r>
          </a:p>
          <a:p>
            <a:pPr>
              <a:buNone/>
            </a:pPr>
            <a:r>
              <a:rPr lang="ru-RU" sz="3600" dirty="0" smtClean="0">
                <a:latin typeface="Calibri" pitchFamily="34" charset="0"/>
              </a:rPr>
              <a:t>       </a:t>
            </a:r>
            <a:r>
              <a:rPr lang="ru-RU" sz="3600" dirty="0" smtClean="0">
                <a:solidFill>
                  <a:srgbClr val="002060"/>
                </a:solidFill>
                <a:latin typeface="Calibri" pitchFamily="34" charset="0"/>
              </a:rPr>
              <a:t>Маја је становница </a:t>
            </a:r>
            <a:r>
              <a:rPr lang="ru-RU" sz="3600" b="1" dirty="0" smtClean="0">
                <a:solidFill>
                  <a:srgbClr val="002060"/>
                </a:solidFill>
                <a:latin typeface="Calibri" pitchFamily="34" charset="0"/>
              </a:rPr>
              <a:t>Смедеревске Паланке.</a:t>
            </a:r>
            <a:r>
              <a:rPr lang="ru-RU" sz="3600" dirty="0" smtClean="0">
                <a:solidFill>
                  <a:srgbClr val="002060"/>
                </a:solidFill>
                <a:latin typeface="Calibri" pitchFamily="34" charset="0"/>
              </a:rPr>
              <a:t>Њена бака живи у </a:t>
            </a:r>
            <a:r>
              <a:rPr lang="ru-RU" sz="3600" b="1" dirty="0" smtClean="0">
                <a:solidFill>
                  <a:srgbClr val="002060"/>
                </a:solidFill>
                <a:latin typeface="Calibri" pitchFamily="34" charset="0"/>
              </a:rPr>
              <a:t>Бачком Петровом Селу.</a:t>
            </a:r>
            <a:r>
              <a:rPr lang="ru-RU" sz="3600" dirty="0" smtClean="0">
                <a:solidFill>
                  <a:srgbClr val="002060"/>
                </a:solidFill>
                <a:latin typeface="Calibri" pitchFamily="34" charset="0"/>
              </a:rPr>
              <a:t>Заједно ће летовати код пријатеља у </a:t>
            </a:r>
            <a:r>
              <a:rPr lang="ru-RU" sz="3600" b="1" dirty="0" smtClean="0">
                <a:solidFill>
                  <a:srgbClr val="002060"/>
                </a:solidFill>
                <a:latin typeface="Calibri" pitchFamily="34" charset="0"/>
              </a:rPr>
              <a:t>Сједињеним Америчким </a:t>
            </a:r>
            <a:r>
              <a:rPr lang="sr-Cyrl-RS" sz="3600" b="1" dirty="0" smtClean="0">
                <a:solidFill>
                  <a:srgbClr val="002060"/>
                </a:solidFill>
                <a:latin typeface="Calibri" pitchFamily="34" charset="0"/>
              </a:rPr>
              <a:t>Државама.</a:t>
            </a:r>
          </a:p>
          <a:p>
            <a:endParaRPr lang="sr-Cyrl-RS" sz="40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endParaRPr lang="en-US" sz="4000" b="1" u="sng" dirty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2053" name="Picture 5" descr="C:\Users\User\AppData\Local\Microsoft\Windows\Temporary Internet Files\Content.IE5\SXB4KM2W\face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066800"/>
            <a:ext cx="2451828" cy="28900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1981200"/>
          </a:xfrm>
        </p:spPr>
        <p:txBody>
          <a:bodyPr>
            <a:normAutofit/>
          </a:bodyPr>
          <a:lstStyle/>
          <a:p>
            <a:r>
              <a:rPr lang="sr-Cyrl-RS" sz="4000" b="1" dirty="0" smtClean="0">
                <a:solidFill>
                  <a:srgbClr val="FF0000"/>
                </a:solidFill>
                <a:latin typeface="Calibri" pitchFamily="34" charset="0"/>
              </a:rPr>
              <a:t>     Велики</a:t>
            </a:r>
            <a:r>
              <a:rPr lang="en-US" sz="4000" b="1" dirty="0" smtClean="0">
                <a:solidFill>
                  <a:srgbClr val="FF0000"/>
                </a:solidFill>
                <a:latin typeface="Calibri" pitchFamily="34" charset="0"/>
              </a:rPr>
              <a:t>m</a:t>
            </a:r>
            <a:r>
              <a:rPr lang="sr-Cyrl-RS" sz="4000" b="1" dirty="0" smtClean="0">
                <a:solidFill>
                  <a:srgbClr val="FF0000"/>
                </a:solidFill>
                <a:latin typeface="Calibri" pitchFamily="34" charset="0"/>
              </a:rPr>
              <a:t> почетним</a:t>
            </a:r>
            <a:r>
              <a:rPr lang="en-US" sz="40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sr-Cyrl-RS" sz="4000" b="1" dirty="0" smtClean="0">
                <a:solidFill>
                  <a:srgbClr val="FF0000"/>
                </a:solidFill>
                <a:latin typeface="Calibri" pitchFamily="34" charset="0"/>
              </a:rPr>
              <a:t>словом пише се прва реч у називу планина, река, језера или мора.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8229600" cy="4340352"/>
          </a:xfrm>
        </p:spPr>
        <p:txBody>
          <a:bodyPr>
            <a:normAutofit lnSpcReduction="10000"/>
          </a:bodyPr>
          <a:lstStyle/>
          <a:p>
            <a:r>
              <a:rPr lang="sr-Cyrl-RS" sz="4000" b="1" u="sng" dirty="0" smtClean="0">
                <a:solidFill>
                  <a:srgbClr val="002060"/>
                </a:solidFill>
                <a:latin typeface="Calibri" pitchFamily="34" charset="0"/>
              </a:rPr>
              <a:t>Планине:</a:t>
            </a:r>
            <a:r>
              <a:rPr lang="sr-Cyrl-RS" sz="40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sr-Cyrl-RS" sz="4000" b="1" dirty="0" smtClean="0">
                <a:solidFill>
                  <a:srgbClr val="002060"/>
                </a:solidFill>
                <a:latin typeface="Calibri" pitchFamily="34" charset="0"/>
              </a:rPr>
              <a:t>Стара планина, Сува планина ...</a:t>
            </a:r>
          </a:p>
          <a:p>
            <a:r>
              <a:rPr lang="sr-Cyrl-RS" sz="4000" b="1" u="sng" dirty="0" smtClean="0">
                <a:solidFill>
                  <a:srgbClr val="002060"/>
                </a:solidFill>
                <a:latin typeface="Calibri" pitchFamily="34" charset="0"/>
              </a:rPr>
              <a:t>Реке</a:t>
            </a:r>
            <a:r>
              <a:rPr lang="sr-Cyrl-RS" sz="4000" b="1" dirty="0" smtClean="0">
                <a:solidFill>
                  <a:srgbClr val="002060"/>
                </a:solidFill>
                <a:latin typeface="Calibri" pitchFamily="34" charset="0"/>
              </a:rPr>
              <a:t>: Пуста река...</a:t>
            </a:r>
          </a:p>
          <a:p>
            <a:r>
              <a:rPr lang="sr-Cyrl-RS" sz="4000" b="1" u="sng" dirty="0" smtClean="0">
                <a:solidFill>
                  <a:srgbClr val="002060"/>
                </a:solidFill>
                <a:latin typeface="Calibri" pitchFamily="34" charset="0"/>
              </a:rPr>
              <a:t>Језера</a:t>
            </a:r>
            <a:r>
              <a:rPr lang="sr-Cyrl-RS" sz="4000" b="1" dirty="0" smtClean="0">
                <a:solidFill>
                  <a:srgbClr val="002060"/>
                </a:solidFill>
                <a:latin typeface="Calibri" pitchFamily="34" charset="0"/>
              </a:rPr>
              <a:t>: Бованско језеро, Ђердапско језеро...</a:t>
            </a:r>
          </a:p>
          <a:p>
            <a:r>
              <a:rPr lang="sr-Cyrl-RS" sz="4000" b="1" u="sng" dirty="0" smtClean="0">
                <a:solidFill>
                  <a:srgbClr val="002060"/>
                </a:solidFill>
                <a:latin typeface="Calibri" pitchFamily="34" charset="0"/>
              </a:rPr>
              <a:t>Мора</a:t>
            </a:r>
            <a:r>
              <a:rPr lang="sr-Cyrl-RS" sz="4000" b="1" dirty="0" smtClean="0">
                <a:solidFill>
                  <a:srgbClr val="002060"/>
                </a:solidFill>
                <a:latin typeface="Calibri" pitchFamily="34" charset="0"/>
              </a:rPr>
              <a:t>: Јадранско море, Црно море...</a:t>
            </a:r>
            <a:endParaRPr lang="en-US" sz="40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endParaRPr lang="en-US" dirty="0"/>
          </a:p>
        </p:txBody>
      </p:sp>
      <p:pic>
        <p:nvPicPr>
          <p:cNvPr id="3074" name="Picture 2" descr="C:\Users\User\AppData\Local\Microsoft\Windows\Temporary Internet Files\Content.IE5\S6TNDJ50\pencil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"/>
            <a:ext cx="533400" cy="83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401762"/>
          </a:xfrm>
        </p:spPr>
        <p:txBody>
          <a:bodyPr>
            <a:normAutofit/>
          </a:bodyPr>
          <a:lstStyle/>
          <a:p>
            <a:r>
              <a:rPr lang="sr-Cyrl-RS" sz="4000" b="1" dirty="0" smtClean="0">
                <a:solidFill>
                  <a:srgbClr val="FF0000"/>
                </a:solidFill>
                <a:latin typeface="Calibri" pitchFamily="34" charset="0"/>
              </a:rPr>
              <a:t>  Реке често имају своја властита имена која пишемо великим словом.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8077200" cy="4340352"/>
          </a:xfrm>
        </p:spPr>
        <p:txBody>
          <a:bodyPr>
            <a:normAutofit/>
          </a:bodyPr>
          <a:lstStyle/>
          <a:p>
            <a:r>
              <a:rPr lang="sr-Cyrl-RS" sz="4000" b="1" dirty="0" smtClean="0">
                <a:solidFill>
                  <a:srgbClr val="002060"/>
                </a:solidFill>
                <a:latin typeface="Calibri" pitchFamily="34" charset="0"/>
              </a:rPr>
              <a:t>Велика Морава, Јужна Морава</a:t>
            </a:r>
            <a:r>
              <a:rPr lang="en-US" sz="4000" b="1" dirty="0" smtClean="0">
                <a:solidFill>
                  <a:srgbClr val="002060"/>
                </a:solidFill>
                <a:latin typeface="Calibri" pitchFamily="34" charset="0"/>
              </a:rPr>
              <a:t>,</a:t>
            </a:r>
            <a:r>
              <a:rPr lang="sr-Cyrl-RS" sz="4000" b="1" dirty="0" smtClean="0">
                <a:solidFill>
                  <a:srgbClr val="002060"/>
                </a:solidFill>
                <a:latin typeface="Calibri" pitchFamily="34" charset="0"/>
              </a:rPr>
              <a:t> Црни Тимок...</a:t>
            </a:r>
            <a:r>
              <a:rPr lang="en-US" sz="4000" b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endParaRPr lang="sr-Cyrl-RS" sz="40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endParaRPr lang="sr-Cyrl-RS" sz="40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>
              <a:buNone/>
            </a:pPr>
            <a:endParaRPr lang="ru-RU" sz="4000" dirty="0" smtClean="0"/>
          </a:p>
        </p:txBody>
      </p:sp>
      <p:pic>
        <p:nvPicPr>
          <p:cNvPr id="4099" name="Picture 3" descr="C:\Users\User\AppData\Local\Microsoft\Windows\Temporary Internet Files\Content.IE5\SXB4KM2W\ship-145417_64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3733800"/>
            <a:ext cx="5486400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6245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Calibri" pitchFamily="34" charset="0"/>
              </a:rPr>
              <a:t>     </a:t>
            </a:r>
            <a:r>
              <a:rPr lang="ru-RU" sz="3600" b="1" dirty="0" smtClean="0">
                <a:solidFill>
                  <a:srgbClr val="002060"/>
                </a:solidFill>
                <a:latin typeface="Calibri" pitchFamily="34" charset="0"/>
              </a:rPr>
              <a:t>влада живи у београду у насељу беле воде.често посећује деку који живи у белој паланци.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Calibri" pitchFamily="34" charset="0"/>
              </a:rPr>
              <a:t>     та мала варошица је смештена између сврљишких планина и суве планине. кроз њу протиче река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Calibri" pitchFamily="34" charset="0"/>
              </a:rPr>
              <a:t>   нишава. у близини је нишка бања.</a:t>
            </a:r>
            <a:endParaRPr lang="en-US" sz="36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endParaRPr lang="en-US" dirty="0"/>
          </a:p>
        </p:txBody>
      </p:sp>
      <p:pic>
        <p:nvPicPr>
          <p:cNvPr id="5122" name="Picture 2" descr="C:\Users\User\AppData\Local\Microsoft\Windows\Temporary Internet Files\Content.IE5\S6TNDJ50\boy-308465_64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4343400"/>
            <a:ext cx="2667000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122</TotalTime>
  <Words>188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ВЕЛИКО ПОЧЕТНО СЛОВО ЗА ГЕОГРАФСКА ИМЕНА</vt:lpstr>
      <vt:lpstr>      У првом разреду смо учили да се једночлана  географска имена пишу великим почетним словом.  Имена држава: Србија, Македонија, Бугарска... Имена градова: Београд, Ниш, Пирот... Имена села: Хум, Рујник, Церје... Имена планина: Копаоник, Златибор, Јастребац... Имена река: Нишава, Дунав, Сава... Имена језера: Облачина, Палић...     </vt:lpstr>
      <vt:lpstr>Ако у називу државе или насељеног места има више од једне речи, свака се пише великиm словом.</vt:lpstr>
      <vt:lpstr>Slide 4</vt:lpstr>
      <vt:lpstr>     Великиm почетним словом пише се прва реч у називу планина, река, језера или мора.</vt:lpstr>
      <vt:lpstr>  Реке често имају своја властита имена која пишемо великим словом.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ВЕЛИКО ПОЧЕТНО СЛОВО ЗА ГЕОГРАФСКА ИМЕНА</dc:title>
  <dc:creator>User</dc:creator>
  <cp:lastModifiedBy>User</cp:lastModifiedBy>
  <cp:revision>16</cp:revision>
  <dcterms:created xsi:type="dcterms:W3CDTF">2015-10-08T20:01:27Z</dcterms:created>
  <dcterms:modified xsi:type="dcterms:W3CDTF">2015-10-12T20:36:15Z</dcterms:modified>
</cp:coreProperties>
</file>