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77369F-00BA-4690-BDE4-4F64658B7744}" type="datetimeFigureOut">
              <a:rPr lang="sr-Latn-CS"/>
              <a:pPr>
                <a:defRPr/>
              </a:pPr>
              <a:t>5.12.2013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C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A51A68-76EB-4808-9896-E20D50E3B9E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1CFFC-80EC-4BB5-B721-4CE30A082D62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ABAFE-9F4D-4F86-85BB-8067E363F6CF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FBF6F3-3D68-4599-B169-A1B381AA83E5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53C093-33D0-43EC-AE5C-CABCBF84CEB8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4F4B09-A0EB-4B40-9F20-12D90D7AFCA8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796802-00B4-4DD7-A52C-0A72EC825081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D9E13B-52C1-41CE-AE33-4F10E278E384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F0988E-8BCB-469F-86A3-9DDD04409A7A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60BFF4-38EC-4683-9B99-343A81C0FA71}" type="slidenum">
              <a:rPr lang="sr-Latn-C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C72F1A6-2067-48BE-A096-04B611258615}" type="datetimeFigureOut">
              <a:rPr lang="sr-Latn-CS"/>
              <a:pPr>
                <a:defRPr/>
              </a:pPr>
              <a:t>5.12.2013</a:t>
            </a:fld>
            <a:endParaRPr lang="sr-Latn-C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6B18-FA84-44AB-9E3D-F51BC29A64A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27F66-8582-4EC4-8D9A-E6B1F7F83080}" type="datetimeFigureOut">
              <a:rPr lang="sr-Latn-CS"/>
              <a:pPr>
                <a:defRPr/>
              </a:pPr>
              <a:t>5.12.2013</a:t>
            </a:fld>
            <a:endParaRPr lang="sr-Latn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39A4-C79D-4A9F-9350-393C706509E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44BF-BDB1-44C6-8F80-176CD57B2DFC}" type="datetimeFigureOut">
              <a:rPr lang="sr-Latn-CS"/>
              <a:pPr>
                <a:defRPr/>
              </a:pPr>
              <a:t>5.12.2013</a:t>
            </a:fld>
            <a:endParaRPr lang="sr-Latn-C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B2B82-F9F6-468A-A62A-699CBB498CA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DA3DA-D7B5-40DC-BFC4-050B969629C1}" type="datetimeFigureOut">
              <a:rPr lang="sr-Latn-CS"/>
              <a:pPr>
                <a:defRPr/>
              </a:pPr>
              <a:t>5.12.2013</a:t>
            </a:fld>
            <a:endParaRPr lang="sr-Latn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B5E11-A8D7-45F4-9264-0BBED19E206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F6817-71AA-4756-8665-C045AA9A287E}" type="datetimeFigureOut">
              <a:rPr lang="sr-Latn-CS"/>
              <a:pPr>
                <a:defRPr/>
              </a:pPr>
              <a:t>5.12.2013</a:t>
            </a:fld>
            <a:endParaRPr lang="sr-Latn-C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8F417-A203-46B7-86E7-F4752457494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4112E-16C6-407B-A092-91FF895799AB}" type="datetimeFigureOut">
              <a:rPr lang="sr-Latn-CS"/>
              <a:pPr>
                <a:defRPr/>
              </a:pPr>
              <a:t>5.12.2013</a:t>
            </a:fld>
            <a:endParaRPr lang="sr-Latn-C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A4C5D-C014-4556-9F95-725B907BB330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DE7E1-F75A-418A-9F88-3F5F81D71D36}" type="datetimeFigureOut">
              <a:rPr lang="sr-Latn-CS"/>
              <a:pPr>
                <a:defRPr/>
              </a:pPr>
              <a:t>5.12.2013</a:t>
            </a:fld>
            <a:endParaRPr lang="sr-Latn-C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97FC5-9B03-4123-BDA4-CBD861BD454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4991-0516-455F-8682-4BE0C24DB8F8}" type="datetimeFigureOut">
              <a:rPr lang="sr-Latn-CS"/>
              <a:pPr>
                <a:defRPr/>
              </a:pPr>
              <a:t>5.12.2013</a:t>
            </a:fld>
            <a:endParaRPr lang="sr-Latn-C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C6BB-3E06-48E7-BAD2-53B4EC48A7D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B90A8-2957-4303-A1F9-9AB38118D94C}" type="datetimeFigureOut">
              <a:rPr lang="sr-Latn-CS"/>
              <a:pPr>
                <a:defRPr/>
              </a:pPr>
              <a:t>5.12.2013</a:t>
            </a:fld>
            <a:endParaRPr lang="sr-Latn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1E51A-4C4C-4A7A-87F6-0536A466C69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48C23-B430-427D-97EE-38AFEF0B26D4}" type="datetimeFigureOut">
              <a:rPr lang="sr-Latn-CS"/>
              <a:pPr>
                <a:defRPr/>
              </a:pPr>
              <a:t>5.12.2013</a:t>
            </a:fld>
            <a:endParaRPr lang="sr-Latn-C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D585F-1FE9-4473-900E-93D26252A22E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D9CD-9CCC-4B57-A1C8-0A1FA80E982B}" type="datetimeFigureOut">
              <a:rPr lang="sr-Latn-CS"/>
              <a:pPr>
                <a:defRPr/>
              </a:pPr>
              <a:t>5.12.2013</a:t>
            </a:fld>
            <a:endParaRPr lang="sr-Latn-C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91D28-9CE1-412C-BA45-657D7203BBC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24C9DD-6123-4312-A040-BACFD72B5BE1}" type="datetimeFigureOut">
              <a:rPr lang="sr-Latn-CS"/>
              <a:pPr>
                <a:defRPr/>
              </a:pPr>
              <a:t>5.12.2013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CAD268-9CB1-41EE-80EA-C1B31BBAFAE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698" r:id="rId4"/>
    <p:sldLayoutId id="2147483699" r:id="rId5"/>
    <p:sldLayoutId id="2147483703" r:id="rId6"/>
    <p:sldLayoutId id="2147483704" r:id="rId7"/>
    <p:sldLayoutId id="2147483705" r:id="rId8"/>
    <p:sldLayoutId id="2147483706" r:id="rId9"/>
    <p:sldLayoutId id="2147483700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9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8.jpeg"/><Relationship Id="rId5" Type="http://schemas.openxmlformats.org/officeDocument/2006/relationships/image" Target="../media/image24.jpeg"/><Relationship Id="rId10" Type="http://schemas.openxmlformats.org/officeDocument/2006/relationships/image" Target="../media/image21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1.jpeg"/><Relationship Id="rId4" Type="http://schemas.openxmlformats.org/officeDocument/2006/relationships/image" Target="../media/image24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Животне заједнице</a:t>
            </a:r>
            <a:endParaRPr lang="sr-Latn-C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sr-Cyrl-CS" dirty="0" smtClean="0"/>
              <a:t>Природа и друштво</a:t>
            </a:r>
            <a:endParaRPr lang="sr-Latn-CS" dirty="0"/>
          </a:p>
        </p:txBody>
      </p:sp>
      <p:pic>
        <p:nvPicPr>
          <p:cNvPr id="4" name="Picture 3" descr="šu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857364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voda, stajaća voda, jezero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875200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biljke, livadske biljk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1857364"/>
            <a:ext cx="2357454" cy="176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Додатак за припрему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/>
              <a:t>Услови живота у станишту се током године </a:t>
            </a:r>
            <a:r>
              <a:rPr lang="sr-Cyrl-RS" dirty="0" smtClean="0">
                <a:solidFill>
                  <a:srgbClr val="FF0000"/>
                </a:solidFill>
              </a:rPr>
              <a:t>мењају</a:t>
            </a:r>
            <a:r>
              <a:rPr lang="sr-Cyrl-RS" dirty="0" smtClean="0"/>
              <a:t>. Због тога се жива бића </a:t>
            </a:r>
            <a:r>
              <a:rPr lang="sr-Cyrl-RS" dirty="0" smtClean="0">
                <a:solidFill>
                  <a:srgbClr val="FF0000"/>
                </a:solidFill>
              </a:rPr>
              <a:t>прилагођавају</a:t>
            </a:r>
            <a:r>
              <a:rPr lang="sr-Cyrl-RS" dirty="0" smtClean="0"/>
              <a:t> овим условима на различите начине.</a:t>
            </a:r>
          </a:p>
          <a:p>
            <a:endParaRPr lang="en-US" dirty="0"/>
          </a:p>
        </p:txBody>
      </p:sp>
      <p:pic>
        <p:nvPicPr>
          <p:cNvPr id="4" name="Picture 3" descr="92b0510454234685af88781d994068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3" y="2500306"/>
            <a:ext cx="398723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edved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4214818"/>
            <a:ext cx="292895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Weißstorch_(Ciconia_ciconia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2428868"/>
            <a:ext cx="2339579" cy="3509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Неке од угрожених веста су:</a:t>
            </a:r>
            <a:endParaRPr lang="en-US" dirty="0"/>
          </a:p>
        </p:txBody>
      </p:sp>
      <p:pic>
        <p:nvPicPr>
          <p:cNvPr id="4" name="Content Placeholder 3" descr="Weißstorch_(Ciconia_ciconia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1473200" cy="2209800"/>
          </a:xfrm>
        </p:spPr>
      </p:pic>
      <p:sp>
        <p:nvSpPr>
          <p:cNvPr id="5" name="TextBox 4"/>
          <p:cNvSpPr txBox="1"/>
          <p:nvPr/>
        </p:nvSpPr>
        <p:spPr>
          <a:xfrm>
            <a:off x="428596" y="350043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Бела рода</a:t>
            </a:r>
            <a:endParaRPr lang="en-US" dirty="0"/>
          </a:p>
        </p:txBody>
      </p:sp>
      <p:pic>
        <p:nvPicPr>
          <p:cNvPr id="6" name="Picture 5" descr="Crna-Ro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428736"/>
            <a:ext cx="1752600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6050" y="3214686"/>
            <a:ext cx="2255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Црна рода</a:t>
            </a:r>
          </a:p>
          <a:p>
            <a:r>
              <a:rPr lang="sr-Cyrl-RS" dirty="0" smtClean="0"/>
              <a:t>(строго заштићена)</a:t>
            </a:r>
            <a:endParaRPr lang="en-US" dirty="0"/>
          </a:p>
        </p:txBody>
      </p:sp>
      <p:pic>
        <p:nvPicPr>
          <p:cNvPr id="8" name="Picture 7" descr="233845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357298"/>
            <a:ext cx="2571768" cy="19288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0826" y="3357562"/>
            <a:ext cx="1040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Јеленак</a:t>
            </a:r>
            <a:endParaRPr lang="en-US" dirty="0"/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4357694"/>
            <a:ext cx="2095500" cy="13944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0166" y="5786454"/>
            <a:ext cx="157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Орао крсташ</a:t>
            </a:r>
            <a:endParaRPr lang="en-US" dirty="0"/>
          </a:p>
        </p:txBody>
      </p:sp>
      <p:pic>
        <p:nvPicPr>
          <p:cNvPr id="12" name="Picture 11" descr="beloglavi-SU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4071942"/>
            <a:ext cx="2214578" cy="15529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00694" y="5643578"/>
            <a:ext cx="173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Белоглави суп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Флора и фауна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Флора</a:t>
            </a:r>
            <a:r>
              <a:rPr lang="en-US" dirty="0" smtClean="0"/>
              <a:t> </a:t>
            </a:r>
            <a:r>
              <a:rPr lang="en-US" dirty="0" err="1" smtClean="0"/>
              <a:t>подразумева</a:t>
            </a:r>
            <a:r>
              <a:rPr lang="en-US" dirty="0" smtClean="0"/>
              <a:t> </a:t>
            </a:r>
            <a:r>
              <a:rPr lang="en-US" dirty="0" err="1" smtClean="0"/>
              <a:t>скуп</a:t>
            </a:r>
            <a:r>
              <a:rPr lang="en-US" dirty="0" smtClean="0"/>
              <a:t> </a:t>
            </a:r>
            <a:r>
              <a:rPr lang="en-US" dirty="0" err="1" smtClean="0"/>
              <a:t>свих</a:t>
            </a:r>
            <a:r>
              <a:rPr lang="en-US" dirty="0" smtClean="0"/>
              <a:t> </a:t>
            </a:r>
            <a:r>
              <a:rPr lang="en-US" dirty="0" err="1" smtClean="0"/>
              <a:t>биљних</a:t>
            </a:r>
            <a:r>
              <a:rPr lang="sr-Cyrl-RS" dirty="0" smtClean="0"/>
              <a:t> </a:t>
            </a:r>
            <a:r>
              <a:rPr lang="en-US" dirty="0" err="1" smtClean="0"/>
              <a:t>врста</a:t>
            </a:r>
            <a:r>
              <a:rPr lang="sr-Cyrl-RS" dirty="0" smtClean="0"/>
              <a:t> </a:t>
            </a:r>
            <a:r>
              <a:rPr lang="en-US" dirty="0" err="1" smtClean="0"/>
              <a:t>једног</a:t>
            </a:r>
            <a:r>
              <a:rPr lang="en-US" dirty="0" smtClean="0"/>
              <a:t> </a:t>
            </a:r>
            <a:r>
              <a:rPr lang="en-US" dirty="0" err="1" smtClean="0"/>
              <a:t>подручја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временског</a:t>
            </a:r>
            <a:r>
              <a:rPr lang="en-US" dirty="0" smtClean="0"/>
              <a:t> </a:t>
            </a:r>
            <a:r>
              <a:rPr lang="en-US" dirty="0" err="1" smtClean="0"/>
              <a:t>периода</a:t>
            </a:r>
            <a:r>
              <a:rPr lang="sr-Cyrl-RS" dirty="0" smtClean="0"/>
              <a:t>. Т</a:t>
            </a:r>
            <a:r>
              <a:rPr lang="en-US" dirty="0" smtClean="0"/>
              <a:t>о </a:t>
            </a:r>
            <a:r>
              <a:rPr lang="en-US" dirty="0" err="1" smtClean="0"/>
              <a:t>је</a:t>
            </a:r>
            <a:r>
              <a:rPr lang="en-US" dirty="0" smtClean="0"/>
              <a:t> у </a:t>
            </a:r>
            <a:r>
              <a:rPr lang="en-US" dirty="0" err="1" smtClean="0"/>
              <a:t>суштини</a:t>
            </a:r>
            <a:r>
              <a:rPr lang="en-US" dirty="0" smtClean="0"/>
              <a:t> </a:t>
            </a:r>
            <a:r>
              <a:rPr lang="en-US" dirty="0" err="1" smtClean="0"/>
              <a:t>списак</a:t>
            </a:r>
            <a:r>
              <a:rPr lang="en-US" dirty="0" smtClean="0"/>
              <a:t> </a:t>
            </a:r>
            <a:r>
              <a:rPr lang="en-US" dirty="0" err="1" smtClean="0"/>
              <a:t>биљних</a:t>
            </a:r>
            <a:r>
              <a:rPr lang="en-US" dirty="0" smtClean="0"/>
              <a:t> </a:t>
            </a:r>
            <a:r>
              <a:rPr lang="en-US" dirty="0" err="1" smtClean="0"/>
              <a:t>врста</a:t>
            </a:r>
            <a:r>
              <a:rPr lang="en-US" dirty="0" smtClean="0"/>
              <a:t> </a:t>
            </a:r>
            <a:r>
              <a:rPr lang="en-US" dirty="0" err="1" smtClean="0"/>
              <a:t>сложен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одређеном</a:t>
            </a:r>
            <a:r>
              <a:rPr lang="sr-Cyrl-RS" dirty="0" smtClean="0"/>
              <a:t> реду</a:t>
            </a:r>
            <a:r>
              <a:rPr lang="sr-Cyrl-RS" dirty="0" smtClean="0"/>
              <a:t>.</a:t>
            </a:r>
            <a:endParaRPr lang="sr-Cyrl-RS" smtClean="0"/>
          </a:p>
          <a:p>
            <a:r>
              <a:rPr lang="en-US" smtClean="0"/>
              <a:t> </a:t>
            </a:r>
            <a:r>
              <a:rPr lang="sr-Cyrl-RS" b="1" dirty="0" smtClean="0"/>
              <a:t> </a:t>
            </a:r>
            <a:endParaRPr lang="en-US" dirty="0" smtClean="0"/>
          </a:p>
          <a:p>
            <a:r>
              <a:rPr lang="en-US" b="1" dirty="0" err="1" smtClean="0"/>
              <a:t>Фауна</a:t>
            </a:r>
            <a:r>
              <a:rPr lang="en-US" dirty="0" smtClean="0"/>
              <a:t> (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имену</a:t>
            </a:r>
            <a:r>
              <a:rPr lang="en-US" dirty="0" smtClean="0"/>
              <a:t> </a:t>
            </a:r>
            <a:r>
              <a:rPr lang="en-US" dirty="0" err="1" smtClean="0"/>
              <a:t>римск</a:t>
            </a:r>
            <a:r>
              <a:rPr lang="sr-Cyrl-RS" dirty="0" smtClean="0"/>
              <a:t>е</a:t>
            </a:r>
            <a:r>
              <a:rPr lang="en-US" dirty="0" smtClean="0"/>
              <a:t> </a:t>
            </a:r>
            <a:r>
              <a:rPr lang="en-US" dirty="0" err="1" smtClean="0"/>
              <a:t>богиње</a:t>
            </a:r>
            <a:r>
              <a:rPr lang="en-US" dirty="0" smtClean="0"/>
              <a:t> </a:t>
            </a:r>
            <a:r>
              <a:rPr lang="en-US" dirty="0" err="1" smtClean="0"/>
              <a:t>Фауне</a:t>
            </a:r>
            <a:r>
              <a:rPr lang="en-US" dirty="0" smtClean="0"/>
              <a:t>)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назив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целокупан</a:t>
            </a:r>
            <a:r>
              <a:rPr lang="en-US" dirty="0" smtClean="0"/>
              <a:t> </a:t>
            </a:r>
            <a:r>
              <a:rPr lang="en-US" dirty="0" err="1" smtClean="0"/>
              <a:t>животињски</a:t>
            </a:r>
            <a:r>
              <a:rPr lang="en-US" dirty="0" smtClean="0"/>
              <a:t> </a:t>
            </a:r>
            <a:r>
              <a:rPr lang="en-US" dirty="0" err="1" smtClean="0"/>
              <a:t>свет</a:t>
            </a:r>
            <a:r>
              <a:rPr lang="en-US" dirty="0" smtClean="0"/>
              <a:t> </a:t>
            </a:r>
            <a:r>
              <a:rPr lang="en-US" dirty="0" err="1" smtClean="0"/>
              <a:t>једног</a:t>
            </a:r>
            <a:r>
              <a:rPr lang="en-US" dirty="0" smtClean="0"/>
              <a:t> </a:t>
            </a:r>
            <a:r>
              <a:rPr lang="en-US" dirty="0" err="1" smtClean="0"/>
              <a:t>подручја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читаве</a:t>
            </a:r>
            <a:r>
              <a:rPr lang="en-US" dirty="0" smtClean="0"/>
              <a:t> </a:t>
            </a:r>
            <a:r>
              <a:rPr lang="sr-Cyrl-RS" dirty="0" smtClean="0"/>
              <a:t>земље.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Животне заједнице</a:t>
            </a:r>
            <a:endParaRPr lang="sr-Latn-CS" smtClean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3500438"/>
            <a:ext cx="3143250" cy="2786062"/>
          </a:xfrm>
        </p:spPr>
        <p:txBody>
          <a:bodyPr/>
          <a:lstStyle/>
          <a:p>
            <a:pPr eaLnBrk="1" hangingPunct="1"/>
            <a:r>
              <a:rPr lang="sr-Cyrl-CS" smtClean="0">
                <a:solidFill>
                  <a:srgbClr val="FF0000"/>
                </a:solidFill>
              </a:rPr>
              <a:t>земљишта</a:t>
            </a:r>
          </a:p>
          <a:p>
            <a:pPr eaLnBrk="1" hangingPunct="1"/>
            <a:r>
              <a:rPr lang="sr-Cyrl-CS" smtClean="0">
                <a:solidFill>
                  <a:srgbClr val="FF0000"/>
                </a:solidFill>
              </a:rPr>
              <a:t>воде</a:t>
            </a:r>
          </a:p>
          <a:p>
            <a:pPr eaLnBrk="1" hangingPunct="1"/>
            <a:r>
              <a:rPr lang="sr-Cyrl-CS" smtClean="0">
                <a:solidFill>
                  <a:srgbClr val="FF0000"/>
                </a:solidFill>
              </a:rPr>
              <a:t>ваздуха</a:t>
            </a:r>
          </a:p>
          <a:p>
            <a:pPr eaLnBrk="1" hangingPunct="1"/>
            <a:r>
              <a:rPr lang="sr-Cyrl-CS" smtClean="0">
                <a:solidFill>
                  <a:srgbClr val="FF0000"/>
                </a:solidFill>
              </a:rPr>
              <a:t>сунчеве светлости и</a:t>
            </a:r>
            <a:r>
              <a:rPr lang="sr-Cyrl-CS" smtClean="0"/>
              <a:t> </a:t>
            </a:r>
            <a:r>
              <a:rPr lang="sr-Cyrl-CS" smtClean="0">
                <a:solidFill>
                  <a:srgbClr val="FF0000"/>
                </a:solidFill>
              </a:rPr>
              <a:t>топлоте</a:t>
            </a:r>
            <a:endParaRPr lang="sr-Cyrl-CS" smtClean="0"/>
          </a:p>
        </p:txBody>
      </p:sp>
      <p:sp>
        <p:nvSpPr>
          <p:cNvPr id="115" name="Freeform 85"/>
          <p:cNvSpPr>
            <a:spLocks/>
          </p:cNvSpPr>
          <p:nvPr/>
        </p:nvSpPr>
        <p:spPr bwMode="auto">
          <a:xfrm>
            <a:off x="9344025" y="5435600"/>
            <a:ext cx="96838" cy="52388"/>
          </a:xfrm>
          <a:custGeom>
            <a:avLst/>
            <a:gdLst>
              <a:gd name="T0" fmla="*/ 0 w 167"/>
              <a:gd name="T1" fmla="*/ 312 h 168"/>
              <a:gd name="T2" fmla="*/ 37691 w 167"/>
              <a:gd name="T3" fmla="*/ 14656 h 168"/>
              <a:gd name="T4" fmla="*/ 42910 w 167"/>
              <a:gd name="T5" fmla="*/ 37732 h 168"/>
              <a:gd name="T6" fmla="*/ 96838 w 167"/>
              <a:gd name="T7" fmla="*/ 52388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167"/>
              <a:gd name="T13" fmla="*/ 0 h 168"/>
              <a:gd name="T14" fmla="*/ 167 w 167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" h="168">
                <a:moveTo>
                  <a:pt x="0" y="1"/>
                </a:moveTo>
                <a:cubicBezTo>
                  <a:pt x="65" y="22"/>
                  <a:pt x="50" y="0"/>
                  <a:pt x="65" y="47"/>
                </a:cubicBezTo>
                <a:cubicBezTo>
                  <a:pt x="68" y="72"/>
                  <a:pt x="58" y="102"/>
                  <a:pt x="74" y="121"/>
                </a:cubicBezTo>
                <a:cubicBezTo>
                  <a:pt x="102" y="153"/>
                  <a:pt x="167" y="106"/>
                  <a:pt x="167" y="168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dirty="0">
              <a:latin typeface="Gill Sans MT" pitchFamily="34" charset="-18"/>
            </a:endParaRPr>
          </a:p>
        </p:txBody>
      </p:sp>
      <p:pic>
        <p:nvPicPr>
          <p:cNvPr id="124" name="Picture 4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071688"/>
            <a:ext cx="4291013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124"/>
          <p:cNvSpPr txBox="1">
            <a:spLocks noChangeArrowheads="1"/>
          </p:cNvSpPr>
          <p:nvPr/>
        </p:nvSpPr>
        <p:spPr bwMode="auto">
          <a:xfrm>
            <a:off x="428625" y="1285875"/>
            <a:ext cx="8143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400">
                <a:latin typeface="Calibri" pitchFamily="34" charset="0"/>
              </a:rPr>
              <a:t>У природи биљке и животиње живе заједно зато што једино тако могу да преживе. </a:t>
            </a:r>
          </a:p>
          <a:p>
            <a:endParaRPr lang="sr-Cyrl-CS" sz="2400">
              <a:latin typeface="Calibri" pitchFamily="34" charset="0"/>
            </a:endParaRPr>
          </a:p>
          <a:p>
            <a:r>
              <a:rPr lang="sr-Cyrl-CS" sz="2400">
                <a:latin typeface="Calibri" pitchFamily="34" charset="0"/>
              </a:rPr>
              <a:t>Које биљке и животиње ће </a:t>
            </a:r>
          </a:p>
          <a:p>
            <a:r>
              <a:rPr lang="sr-Cyrl-CS" sz="2400">
                <a:latin typeface="Calibri" pitchFamily="34" charset="0"/>
              </a:rPr>
              <a:t>живети заједно зависи од:</a:t>
            </a:r>
          </a:p>
          <a:p>
            <a:endParaRPr lang="sr-Cyrl-C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Животне заједнице</a:t>
            </a:r>
            <a:endParaRPr lang="sr-Latn-C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88" y="1428750"/>
            <a:ext cx="8786812" cy="49291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r-Cyrl-CS" dirty="0" smtClean="0"/>
              <a:t>Нису свим биљкама и животињама потребни исти услови за живот.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sr-Cyrl-C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sr-Cyrl-C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sr-Cyrl-C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sr-Cyrl-C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r-Cyrl-CS" dirty="0" smtClean="0"/>
              <a:t>Место на којем живе биљке и животиње назива се </a:t>
            </a:r>
            <a:r>
              <a:rPr lang="sr-Cyrl-CS" dirty="0" smtClean="0">
                <a:solidFill>
                  <a:srgbClr val="FF0000"/>
                </a:solidFill>
              </a:rPr>
              <a:t>ЖИВОТНО СТАНИШТЕ.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sr-Cyrl-C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r-Cyrl-CS" dirty="0" smtClean="0">
                <a:solidFill>
                  <a:srgbClr val="FF0000"/>
                </a:solidFill>
              </a:rPr>
              <a:t>ЖИВОТНУ ЗАЈЕДНИЦУ </a:t>
            </a:r>
            <a:r>
              <a:rPr lang="sr-Cyrl-CS" dirty="0" smtClean="0"/>
              <a:t>чине биљке и животиње којима одговарају исти услови живота на неком животном станишту.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sr-Latn-CS" dirty="0"/>
          </a:p>
        </p:txBody>
      </p:sp>
      <p:pic>
        <p:nvPicPr>
          <p:cNvPr id="7" name="Picture 3" descr="gusk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205038"/>
            <a:ext cx="2131361" cy="150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1" descr="jele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928802"/>
            <a:ext cx="1290638" cy="185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koza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285992"/>
            <a:ext cx="2106590" cy="1415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zdreb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2357430"/>
            <a:ext cx="1932448" cy="1331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sr-Cyrl-CS" smtClean="0"/>
              <a:t>Животне заједнице</a:t>
            </a:r>
            <a:endParaRPr lang="sr-Latn-CS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357188" y="1143000"/>
            <a:ext cx="8229600" cy="4937125"/>
          </a:xfrm>
        </p:spPr>
        <p:txBody>
          <a:bodyPr/>
          <a:lstStyle/>
          <a:p>
            <a:pPr eaLnBrk="1" hangingPunct="1"/>
            <a:r>
              <a:rPr lang="sr-Cyrl-CS" smtClean="0"/>
              <a:t>У животним заједницама </a:t>
            </a:r>
            <a:r>
              <a:rPr lang="sr-Cyrl-CS" smtClean="0">
                <a:solidFill>
                  <a:srgbClr val="FF0000"/>
                </a:solidFill>
              </a:rPr>
              <a:t>БИЉКЕ</a:t>
            </a:r>
            <a:r>
              <a:rPr lang="sr-Cyrl-CS" smtClean="0"/>
              <a:t> су </a:t>
            </a:r>
            <a:r>
              <a:rPr lang="sr-Cyrl-CS" smtClean="0">
                <a:solidFill>
                  <a:srgbClr val="FF0000"/>
                </a:solidFill>
              </a:rPr>
              <a:t>ПРОИЗВОЂАЧИ </a:t>
            </a:r>
            <a:r>
              <a:rPr lang="sr-Cyrl-CS" smtClean="0"/>
              <a:t>хране и кисеоника.</a:t>
            </a:r>
          </a:p>
          <a:p>
            <a:pPr eaLnBrk="1" hangingPunct="1"/>
            <a:r>
              <a:rPr lang="sr-Cyrl-CS" smtClean="0"/>
              <a:t>Животиње користе биљке за исхрану и удишу кисеоник који су биљке произвеле. </a:t>
            </a:r>
            <a:r>
              <a:rPr lang="sr-Cyrl-CS" smtClean="0">
                <a:solidFill>
                  <a:srgbClr val="FF0000"/>
                </a:solidFill>
              </a:rPr>
              <a:t>ЖИВОТИЊЕ</a:t>
            </a:r>
            <a:r>
              <a:rPr lang="sr-Cyrl-CS" smtClean="0"/>
              <a:t> се зато у животним заједницама називају </a:t>
            </a:r>
            <a:r>
              <a:rPr lang="sr-Cyrl-CS" smtClean="0">
                <a:solidFill>
                  <a:srgbClr val="FF0000"/>
                </a:solidFill>
              </a:rPr>
              <a:t>ПОТРОШАЧИ.</a:t>
            </a:r>
            <a:endParaRPr lang="sr-Latn-CS" smtClean="0">
              <a:solidFill>
                <a:srgbClr val="FF0000"/>
              </a:solidFill>
            </a:endParaRPr>
          </a:p>
        </p:txBody>
      </p:sp>
      <p:pic>
        <p:nvPicPr>
          <p:cNvPr id="4" name="Picture 5" descr="kupu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000504"/>
            <a:ext cx="1712741" cy="1151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biljke, drveće, zimzeleno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000503"/>
            <a:ext cx="1714512" cy="2309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0" descr="sargarepa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5214950"/>
            <a:ext cx="1714512" cy="1143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Ze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4429132"/>
            <a:ext cx="1571636" cy="1579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6" descr="lisica2"/>
          <p:cNvPicPr>
            <a:picLocks noChangeAspect="1" noChangeArrowheads="1"/>
          </p:cNvPicPr>
          <p:nvPr/>
        </p:nvPicPr>
        <p:blipFill>
          <a:blip r:embed="rId7">
            <a:lum bright="10000"/>
          </a:blip>
          <a:srcRect/>
          <a:stretch>
            <a:fillRect/>
          </a:stretch>
        </p:blipFill>
        <p:spPr bwMode="auto">
          <a:xfrm>
            <a:off x="6869486" y="4429132"/>
            <a:ext cx="2131670" cy="1558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ight Arrow 11"/>
          <p:cNvSpPr/>
          <p:nvPr/>
        </p:nvSpPr>
        <p:spPr>
          <a:xfrm>
            <a:off x="4214813" y="5072063"/>
            <a:ext cx="357187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4" name="Right Arrow 13"/>
          <p:cNvSpPr/>
          <p:nvPr/>
        </p:nvSpPr>
        <p:spPr>
          <a:xfrm>
            <a:off x="6429375" y="5072063"/>
            <a:ext cx="35718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5" name="TextBox 14"/>
          <p:cNvSpPr txBox="1"/>
          <p:nvPr/>
        </p:nvSpPr>
        <p:spPr>
          <a:xfrm>
            <a:off x="500063" y="3500438"/>
            <a:ext cx="3071812" cy="369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>
                <a:solidFill>
                  <a:srgbClr val="FF0000"/>
                </a:solidFill>
                <a:latin typeface="+mj-lt"/>
              </a:rPr>
              <a:t>ПРОИЗВОЂАЧИ</a:t>
            </a:r>
            <a:endParaRPr lang="sr-Latn-C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2063" y="3500438"/>
            <a:ext cx="3500437" cy="369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>
                <a:solidFill>
                  <a:srgbClr val="FF0000"/>
                </a:solidFill>
                <a:latin typeface="+mj-lt"/>
              </a:rPr>
              <a:t>ПОТРОШАЧИ</a:t>
            </a:r>
            <a:endParaRPr lang="sr-Latn-C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301" name="TextBox 16"/>
          <p:cNvSpPr txBox="1">
            <a:spLocks noChangeArrowheads="1"/>
          </p:cNvSpPr>
          <p:nvPr/>
        </p:nvSpPr>
        <p:spPr bwMode="auto">
          <a:xfrm>
            <a:off x="4500563" y="6273800"/>
            <a:ext cx="471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>
                <a:latin typeface="Calibri" pitchFamily="34" charset="0"/>
              </a:rPr>
              <a:t>Животиње издишу угљен диоксид који је потребан биљкама за живот!</a:t>
            </a:r>
            <a:endParaRPr lang="sr-Latn-CS" sz="160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7429500" cy="990600"/>
          </a:xfrm>
        </p:spPr>
        <p:txBody>
          <a:bodyPr/>
          <a:lstStyle/>
          <a:p>
            <a:pPr eaLnBrk="1" hangingPunct="1"/>
            <a:r>
              <a:rPr lang="sr-Cyrl-CS" smtClean="0"/>
              <a:t>Животне заједнице</a:t>
            </a:r>
            <a:endParaRPr lang="sr-Latn-CS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1357313"/>
            <a:ext cx="8229600" cy="4214812"/>
          </a:xfrm>
        </p:spPr>
        <p:txBody>
          <a:bodyPr/>
          <a:lstStyle/>
          <a:p>
            <a:pPr eaLnBrk="1" hangingPunct="1"/>
            <a:r>
              <a:rPr lang="sr-Cyrl-CS" smtClean="0"/>
              <a:t>Животиње разликујемо </a:t>
            </a:r>
            <a:r>
              <a:rPr lang="sr-Cyrl-CS" i="1" smtClean="0"/>
              <a:t>по начину исхране</a:t>
            </a:r>
            <a:r>
              <a:rPr lang="sr-Cyrl-CS" smtClean="0"/>
              <a:t>.</a:t>
            </a:r>
          </a:p>
          <a:p>
            <a:pPr eaLnBrk="1" hangingPunct="1"/>
            <a:r>
              <a:rPr lang="sr-Cyrl-CS" smtClean="0"/>
              <a:t>Зец, јелен, овца, крава и коњ се хране само биљкама  и зато их називамо </a:t>
            </a:r>
            <a:r>
              <a:rPr lang="sr-Cyrl-CS" smtClean="0">
                <a:solidFill>
                  <a:srgbClr val="FF0000"/>
                </a:solidFill>
              </a:rPr>
              <a:t>БИЉОЈЕДИ</a:t>
            </a:r>
            <a:r>
              <a:rPr lang="sr-Cyrl-CS" smtClean="0"/>
              <a:t>.</a:t>
            </a:r>
          </a:p>
          <a:p>
            <a:pPr eaLnBrk="1" hangingPunct="1"/>
            <a:r>
              <a:rPr lang="sr-Cyrl-CS" smtClean="0"/>
              <a:t>Вук, лисица и пас се хране месом и они су </a:t>
            </a:r>
            <a:r>
              <a:rPr lang="sr-Cyrl-CS" smtClean="0">
                <a:solidFill>
                  <a:srgbClr val="FF0000"/>
                </a:solidFill>
              </a:rPr>
              <a:t>МЕСОЈЕДИ</a:t>
            </a:r>
            <a:r>
              <a:rPr lang="sr-Cyrl-CS" smtClean="0"/>
              <a:t>.</a:t>
            </a:r>
          </a:p>
          <a:p>
            <a:pPr eaLnBrk="1" hangingPunct="1"/>
            <a:r>
              <a:rPr lang="sr-Cyrl-CS" smtClean="0"/>
              <a:t>Медвед се храни и биљкама и животињама. Животиње које се хране и биљкама и животињама називамо </a:t>
            </a:r>
            <a:r>
              <a:rPr lang="sr-Cyrl-CS" smtClean="0">
                <a:solidFill>
                  <a:srgbClr val="FF0000"/>
                </a:solidFill>
              </a:rPr>
              <a:t>СВАШТОЈЕДИ</a:t>
            </a:r>
            <a:r>
              <a:rPr lang="sr-Cyrl-CS" smtClean="0"/>
              <a:t>.</a:t>
            </a:r>
          </a:p>
        </p:txBody>
      </p:sp>
      <p:pic>
        <p:nvPicPr>
          <p:cNvPr id="4" name="Picture 7" descr="medved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929322" y="4691772"/>
            <a:ext cx="2428892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Z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690310"/>
            <a:ext cx="1643743" cy="1651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wolf-color-pho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4714884"/>
            <a:ext cx="2428892" cy="1632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928688" y="6429375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>
                <a:latin typeface="Calibri" pitchFamily="34" charset="0"/>
              </a:rPr>
              <a:t>Биљојед</a:t>
            </a:r>
            <a:endParaRPr lang="sr-Latn-CS">
              <a:latin typeface="Gill Sans MT" pitchFamily="34" charset="-18"/>
            </a:endParaRP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3500438" y="6357938"/>
            <a:ext cx="164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>
                <a:latin typeface="Calibri" pitchFamily="34" charset="0"/>
              </a:rPr>
              <a:t>Месојед</a:t>
            </a:r>
            <a:endParaRPr lang="sr-Latn-CS">
              <a:latin typeface="Gill Sans MT" pitchFamily="34" charset="-18"/>
            </a:endParaRPr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6429375" y="635793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>
                <a:latin typeface="Calibri" pitchFamily="34" charset="0"/>
              </a:rPr>
              <a:t>Сваштојед</a:t>
            </a:r>
            <a:endParaRPr lang="sr-Latn-CS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3714750" cy="990600"/>
          </a:xfrm>
        </p:spPr>
        <p:txBody>
          <a:bodyPr/>
          <a:lstStyle/>
          <a:p>
            <a:pPr eaLnBrk="1" hangingPunct="1"/>
            <a:r>
              <a:rPr lang="sr-Cyrl-CS" smtClean="0"/>
              <a:t>Ланац исхране</a:t>
            </a:r>
            <a:endParaRPr lang="sr-Latn-CS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sr-Cyrl-CS" smtClean="0"/>
              <a:t>У свакој животној заједници биљке и животиње су исхраном повезане у ланце исхране.</a:t>
            </a:r>
          </a:p>
          <a:p>
            <a:pPr eaLnBrk="1" hangingPunct="1"/>
            <a:r>
              <a:rPr lang="sr-Cyrl-CS" smtClean="0"/>
              <a:t>Сваки ланац исхране почиње </a:t>
            </a:r>
            <a:r>
              <a:rPr lang="sr-Cyrl-CS" smtClean="0">
                <a:solidFill>
                  <a:srgbClr val="FF0000"/>
                </a:solidFill>
              </a:rPr>
              <a:t>БИЉКАМА</a:t>
            </a:r>
            <a:r>
              <a:rPr lang="sr-Cyrl-CS" smtClean="0"/>
              <a:t>.</a:t>
            </a:r>
          </a:p>
          <a:p>
            <a:pPr eaLnBrk="1" hangingPunct="1"/>
            <a:r>
              <a:rPr lang="sr-Cyrl-CS" smtClean="0"/>
              <a:t>Тако ланац исхране чине:</a:t>
            </a:r>
          </a:p>
          <a:p>
            <a:pPr eaLnBrk="1" hangingPunct="1">
              <a:buFont typeface="Wingdings 3" pitchFamily="18" charset="2"/>
              <a:buNone/>
            </a:pPr>
            <a:endParaRPr lang="sr-Latn-CS" smtClean="0"/>
          </a:p>
        </p:txBody>
      </p:sp>
      <p:pic>
        <p:nvPicPr>
          <p:cNvPr id="4" name="Picture 5" descr="kupu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256"/>
            <a:ext cx="2013493" cy="1353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Z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143380"/>
            <a:ext cx="1643743" cy="1651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ight Arrow 6"/>
          <p:cNvSpPr/>
          <p:nvPr/>
        </p:nvSpPr>
        <p:spPr>
          <a:xfrm>
            <a:off x="2786063" y="5072063"/>
            <a:ext cx="357187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8" name="Right Arrow 7"/>
          <p:cNvSpPr/>
          <p:nvPr/>
        </p:nvSpPr>
        <p:spPr>
          <a:xfrm>
            <a:off x="5286375" y="5072063"/>
            <a:ext cx="35718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785813" y="5845175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>
                <a:latin typeface="Calibri" pitchFamily="34" charset="0"/>
              </a:rPr>
              <a:t>Биљка</a:t>
            </a:r>
            <a:endParaRPr lang="sr-Latn-CS">
              <a:latin typeface="Gill Sans MT" pitchFamily="34" charset="-18"/>
            </a:endParaRP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3214688" y="5845175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>
                <a:latin typeface="Calibri" pitchFamily="34" charset="0"/>
              </a:rPr>
              <a:t>Биљојед</a:t>
            </a:r>
            <a:endParaRPr lang="sr-Latn-CS">
              <a:latin typeface="Gill Sans MT" pitchFamily="34" charset="-18"/>
            </a:endParaRP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6215063" y="5857875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>
                <a:latin typeface="Calibri" pitchFamily="34" charset="0"/>
              </a:rPr>
              <a:t>Месојед</a:t>
            </a:r>
            <a:endParaRPr lang="sr-Latn-CS">
              <a:latin typeface="Gill Sans MT" pitchFamily="34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813" y="3500438"/>
            <a:ext cx="1643062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/>
              <a:t>Купус</a:t>
            </a:r>
            <a:endParaRPr lang="sr-Latn-CS" dirty="0"/>
          </a:p>
        </p:txBody>
      </p:sp>
      <p:sp>
        <p:nvSpPr>
          <p:cNvPr id="13" name="TextBox 12"/>
          <p:cNvSpPr txBox="1"/>
          <p:nvPr/>
        </p:nvSpPr>
        <p:spPr>
          <a:xfrm>
            <a:off x="3286125" y="3500438"/>
            <a:ext cx="1643063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/>
              <a:t>Зец</a:t>
            </a:r>
            <a:endParaRPr lang="sr-Latn-CS" dirty="0"/>
          </a:p>
        </p:txBody>
      </p:sp>
      <p:sp>
        <p:nvSpPr>
          <p:cNvPr id="14" name="TextBox 13"/>
          <p:cNvSpPr txBox="1"/>
          <p:nvPr/>
        </p:nvSpPr>
        <p:spPr>
          <a:xfrm>
            <a:off x="6000750" y="3500438"/>
            <a:ext cx="1643063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/>
              <a:t>Орао</a:t>
            </a:r>
            <a:endParaRPr lang="sr-Latn-CS" dirty="0"/>
          </a:p>
        </p:txBody>
      </p:sp>
      <p:sp>
        <p:nvSpPr>
          <p:cNvPr id="15" name="Right Arrow 14"/>
          <p:cNvSpPr/>
          <p:nvPr/>
        </p:nvSpPr>
        <p:spPr>
          <a:xfrm>
            <a:off x="2643188" y="3570288"/>
            <a:ext cx="4286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6" name="Right Arrow 15"/>
          <p:cNvSpPr/>
          <p:nvPr/>
        </p:nvSpPr>
        <p:spPr>
          <a:xfrm>
            <a:off x="5286375" y="3571875"/>
            <a:ext cx="500063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pic>
        <p:nvPicPr>
          <p:cNvPr id="19" name="Picture 18" descr="1054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4143380"/>
            <a:ext cx="2172514" cy="1769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3714750" cy="990600"/>
          </a:xfrm>
        </p:spPr>
        <p:txBody>
          <a:bodyPr/>
          <a:lstStyle/>
          <a:p>
            <a:pPr eaLnBrk="1" hangingPunct="1"/>
            <a:r>
              <a:rPr lang="sr-Cyrl-CS" smtClean="0"/>
              <a:t>Ланац исхране</a:t>
            </a:r>
            <a:endParaRPr lang="sr-Latn-CS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214313" y="1357313"/>
            <a:ext cx="8229600" cy="1000125"/>
          </a:xfrm>
        </p:spPr>
        <p:txBody>
          <a:bodyPr/>
          <a:lstStyle/>
          <a:p>
            <a:pPr eaLnBrk="1" hangingPunct="1"/>
            <a:r>
              <a:rPr lang="sr-Cyrl-CS" smtClean="0"/>
              <a:t>Свака животиња је </a:t>
            </a:r>
            <a:r>
              <a:rPr lang="sr-Cyrl-CS" smtClean="0">
                <a:solidFill>
                  <a:srgbClr val="FF0000"/>
                </a:solidFill>
              </a:rPr>
              <a:t>ловац</a:t>
            </a:r>
            <a:r>
              <a:rPr lang="sr-Cyrl-CS" smtClean="0"/>
              <a:t> претходне, а </a:t>
            </a:r>
            <a:r>
              <a:rPr lang="sr-Cyrl-CS" smtClean="0">
                <a:solidFill>
                  <a:srgbClr val="FF0000"/>
                </a:solidFill>
              </a:rPr>
              <a:t>плен</a:t>
            </a:r>
            <a:r>
              <a:rPr lang="sr-Cyrl-CS" smtClean="0"/>
              <a:t> следећој животињи.</a:t>
            </a:r>
          </a:p>
          <a:p>
            <a:pPr eaLnBrk="1" hangingPunct="1">
              <a:buFont typeface="Wingdings 3" pitchFamily="18" charset="2"/>
              <a:buNone/>
            </a:pPr>
            <a:endParaRPr lang="sr-Latn-CS" smtClean="0"/>
          </a:p>
        </p:txBody>
      </p:sp>
      <p:sp>
        <p:nvSpPr>
          <p:cNvPr id="7" name="Right Arrow 6"/>
          <p:cNvSpPr/>
          <p:nvPr/>
        </p:nvSpPr>
        <p:spPr>
          <a:xfrm>
            <a:off x="4643438" y="3357563"/>
            <a:ext cx="442912" cy="327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pic>
        <p:nvPicPr>
          <p:cNvPr id="15365" name="Picture 17" descr="tical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58" y="2857500"/>
            <a:ext cx="19288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vrab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08" y="2857500"/>
            <a:ext cx="128587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1054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7982" y="2714620"/>
            <a:ext cx="1857388" cy="151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ight Arrow 20"/>
          <p:cNvSpPr/>
          <p:nvPr/>
        </p:nvSpPr>
        <p:spPr>
          <a:xfrm>
            <a:off x="6500813" y="3357563"/>
            <a:ext cx="442912" cy="327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22" name="Right Arrow 21"/>
          <p:cNvSpPr/>
          <p:nvPr/>
        </p:nvSpPr>
        <p:spPr>
          <a:xfrm>
            <a:off x="2071688" y="3286125"/>
            <a:ext cx="442912" cy="327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pic>
        <p:nvPicPr>
          <p:cNvPr id="15370" name="Picture 22" descr="p1216ba08marihuanavfuo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928938"/>
            <a:ext cx="157162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Box 23"/>
          <p:cNvSpPr txBox="1">
            <a:spLocks noChangeArrowheads="1"/>
          </p:cNvSpPr>
          <p:nvPr/>
        </p:nvSpPr>
        <p:spPr bwMode="auto">
          <a:xfrm>
            <a:off x="357188" y="257175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>
                <a:latin typeface="Calibri" pitchFamily="34" charset="0"/>
              </a:rPr>
              <a:t>Лишће</a:t>
            </a:r>
            <a:endParaRPr lang="sr-Latn-CS">
              <a:latin typeface="Gill Sans MT" pitchFamily="34" charset="-18"/>
            </a:endParaRPr>
          </a:p>
        </p:txBody>
      </p:sp>
      <p:sp>
        <p:nvSpPr>
          <p:cNvPr id="15372" name="TextBox 24"/>
          <p:cNvSpPr txBox="1">
            <a:spLocks noChangeArrowheads="1"/>
          </p:cNvSpPr>
          <p:nvPr/>
        </p:nvSpPr>
        <p:spPr bwMode="auto">
          <a:xfrm>
            <a:off x="2714625" y="2500313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>
                <a:latin typeface="Calibri" pitchFamily="34" charset="0"/>
              </a:rPr>
              <a:t>Пуж</a:t>
            </a:r>
            <a:endParaRPr lang="sr-Latn-CS">
              <a:latin typeface="Gill Sans MT" pitchFamily="34" charset="-18"/>
            </a:endParaRPr>
          </a:p>
        </p:txBody>
      </p:sp>
      <p:sp>
        <p:nvSpPr>
          <p:cNvPr id="15373" name="TextBox 25"/>
          <p:cNvSpPr txBox="1">
            <a:spLocks noChangeArrowheads="1"/>
          </p:cNvSpPr>
          <p:nvPr/>
        </p:nvSpPr>
        <p:spPr bwMode="auto">
          <a:xfrm>
            <a:off x="5143500" y="250031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>
                <a:latin typeface="Calibri" pitchFamily="34" charset="0"/>
              </a:rPr>
              <a:t>Врабац</a:t>
            </a:r>
            <a:endParaRPr lang="sr-Latn-CS">
              <a:latin typeface="Gill Sans MT" pitchFamily="34" charset="-18"/>
            </a:endParaRPr>
          </a:p>
        </p:txBody>
      </p:sp>
      <p:sp>
        <p:nvSpPr>
          <p:cNvPr id="15374" name="TextBox 26"/>
          <p:cNvSpPr txBox="1">
            <a:spLocks noChangeArrowheads="1"/>
          </p:cNvSpPr>
          <p:nvPr/>
        </p:nvSpPr>
        <p:spPr bwMode="auto">
          <a:xfrm>
            <a:off x="2786063" y="4071938"/>
            <a:ext cx="164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i="1">
                <a:latin typeface="Calibri" pitchFamily="34" charset="0"/>
              </a:rPr>
              <a:t>Плен</a:t>
            </a:r>
            <a:endParaRPr lang="sr-Latn-CS" i="1">
              <a:latin typeface="Gill Sans MT" pitchFamily="34" charset="-18"/>
            </a:endParaRPr>
          </a:p>
        </p:txBody>
      </p:sp>
      <p:sp>
        <p:nvSpPr>
          <p:cNvPr id="15375" name="TextBox 27"/>
          <p:cNvSpPr txBox="1">
            <a:spLocks noChangeArrowheads="1"/>
          </p:cNvSpPr>
          <p:nvPr/>
        </p:nvSpPr>
        <p:spPr bwMode="auto">
          <a:xfrm>
            <a:off x="6929438" y="2500313"/>
            <a:ext cx="164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>
                <a:latin typeface="Calibri" pitchFamily="34" charset="0"/>
              </a:rPr>
              <a:t>Орао</a:t>
            </a:r>
            <a:endParaRPr lang="sr-Latn-CS">
              <a:latin typeface="Gill Sans MT" pitchFamily="34" charset="-18"/>
            </a:endParaRPr>
          </a:p>
        </p:txBody>
      </p:sp>
      <p:sp>
        <p:nvSpPr>
          <p:cNvPr id="15376" name="TextBox 28"/>
          <p:cNvSpPr txBox="1">
            <a:spLocks noChangeArrowheads="1"/>
          </p:cNvSpPr>
          <p:nvPr/>
        </p:nvSpPr>
        <p:spPr bwMode="auto">
          <a:xfrm>
            <a:off x="4786313" y="4143375"/>
            <a:ext cx="2143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i="1">
                <a:latin typeface="Calibri" pitchFamily="34" charset="0"/>
              </a:rPr>
              <a:t>Ловац на пужеве, а плен орловима</a:t>
            </a:r>
            <a:endParaRPr lang="sr-Latn-CS" i="1">
              <a:latin typeface="Gill Sans MT" pitchFamily="34" charset="-18"/>
            </a:endParaRPr>
          </a:p>
        </p:txBody>
      </p:sp>
      <p:sp>
        <p:nvSpPr>
          <p:cNvPr id="15377" name="TextBox 30"/>
          <p:cNvSpPr txBox="1">
            <a:spLocks noChangeArrowheads="1"/>
          </p:cNvSpPr>
          <p:nvPr/>
        </p:nvSpPr>
        <p:spPr bwMode="auto">
          <a:xfrm>
            <a:off x="7072313" y="4143375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i="1">
                <a:latin typeface="Calibri" pitchFamily="34" charset="0"/>
              </a:rPr>
              <a:t>Ловац</a:t>
            </a:r>
            <a:endParaRPr lang="sr-Latn-CS" i="1">
              <a:latin typeface="Gill Sans MT" pitchFamily="34" charset="-18"/>
            </a:endParaRPr>
          </a:p>
        </p:txBody>
      </p:sp>
      <p:sp>
        <p:nvSpPr>
          <p:cNvPr id="15378" name="Content Placeholder 2"/>
          <p:cNvSpPr txBox="1">
            <a:spLocks/>
          </p:cNvSpPr>
          <p:nvPr/>
        </p:nvSpPr>
        <p:spPr bwMode="auto">
          <a:xfrm>
            <a:off x="500063" y="5000625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sr-Cyrl-CS" sz="2600">
                <a:latin typeface="Calibri" pitchFamily="34" charset="0"/>
              </a:rPr>
              <a:t>У свакој животној заједници највише има биљака, мање биљоједа, а најмање месоједа.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sr-Latn-CS" sz="260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3714750" cy="990600"/>
          </a:xfrm>
        </p:spPr>
        <p:txBody>
          <a:bodyPr/>
          <a:lstStyle/>
          <a:p>
            <a:pPr eaLnBrk="1" hangingPunct="1"/>
            <a:r>
              <a:rPr lang="sr-Cyrl-CS" smtClean="0"/>
              <a:t>Ланац исхране</a:t>
            </a:r>
            <a:endParaRPr lang="sr-Latn-C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357298"/>
            <a:ext cx="8715375" cy="1000125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r-Cyrl-CS" dirty="0" smtClean="0"/>
              <a:t>Већина животиња једе разноврсну храну.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r-Cyrl-CS" dirty="0" smtClean="0"/>
              <a:t>Зато припадају различитим ланцима исхране.	    </a:t>
            </a:r>
            <a:r>
              <a:rPr lang="sr-Cyrl-CS" dirty="0" smtClean="0">
                <a:solidFill>
                  <a:srgbClr val="FF0000"/>
                </a:solidFill>
              </a:rPr>
              <a:t>ГРАБЉИВИЦЕ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sr-Latn-CS" dirty="0"/>
          </a:p>
        </p:txBody>
      </p:sp>
      <p:pic>
        <p:nvPicPr>
          <p:cNvPr id="30" name="Picture 29" descr="1054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3714752"/>
            <a:ext cx="1643074" cy="13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8" descr="skakava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5143512"/>
            <a:ext cx="1500198" cy="112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12" descr="hrcak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5346700"/>
            <a:ext cx="1357312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1054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5143512"/>
            <a:ext cx="157851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1054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2357430"/>
            <a:ext cx="1643074" cy="13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poskoklq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143504" y="5143512"/>
            <a:ext cx="1857388" cy="1081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Right Arrow 37"/>
          <p:cNvSpPr/>
          <p:nvPr/>
        </p:nvSpPr>
        <p:spPr>
          <a:xfrm>
            <a:off x="4786313" y="4286250"/>
            <a:ext cx="285750" cy="32702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pic>
        <p:nvPicPr>
          <p:cNvPr id="39" name="Picture 38" descr="ticala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3786190"/>
            <a:ext cx="1958475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10" descr="vraba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3786190"/>
            <a:ext cx="1285884" cy="1271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Right Arrow 41"/>
          <p:cNvSpPr/>
          <p:nvPr/>
        </p:nvSpPr>
        <p:spPr>
          <a:xfrm>
            <a:off x="6715125" y="4214813"/>
            <a:ext cx="371475" cy="32702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43" name="Right Arrow 42"/>
          <p:cNvSpPr/>
          <p:nvPr/>
        </p:nvSpPr>
        <p:spPr>
          <a:xfrm>
            <a:off x="2357438" y="4286250"/>
            <a:ext cx="300037" cy="32702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pic>
        <p:nvPicPr>
          <p:cNvPr id="44" name="Picture 43" descr="p1216ba08marihuanavfuo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786" y="3857628"/>
            <a:ext cx="1428760" cy="107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Right Arrow 44"/>
          <p:cNvSpPr/>
          <p:nvPr/>
        </p:nvSpPr>
        <p:spPr>
          <a:xfrm>
            <a:off x="1500188" y="5572125"/>
            <a:ext cx="214312" cy="3270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46" name="Right Arrow 45"/>
          <p:cNvSpPr/>
          <p:nvPr/>
        </p:nvSpPr>
        <p:spPr>
          <a:xfrm>
            <a:off x="3143250" y="5572125"/>
            <a:ext cx="214313" cy="3270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47" name="Right Arrow 46"/>
          <p:cNvSpPr/>
          <p:nvPr/>
        </p:nvSpPr>
        <p:spPr>
          <a:xfrm>
            <a:off x="4786313" y="5572125"/>
            <a:ext cx="357187" cy="3270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48" name="Right Arrow 47"/>
          <p:cNvSpPr/>
          <p:nvPr/>
        </p:nvSpPr>
        <p:spPr>
          <a:xfrm>
            <a:off x="7000875" y="5572125"/>
            <a:ext cx="285750" cy="3270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pic>
        <p:nvPicPr>
          <p:cNvPr id="49" name="Picture 48" descr="Zec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86380" y="2357430"/>
            <a:ext cx="1357322" cy="136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Right Arrow 49"/>
          <p:cNvSpPr/>
          <p:nvPr/>
        </p:nvSpPr>
        <p:spPr>
          <a:xfrm>
            <a:off x="6715125" y="2928938"/>
            <a:ext cx="357188" cy="32702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pic>
        <p:nvPicPr>
          <p:cNvPr id="51" name="Picture 5" descr="kupus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28926" y="2428868"/>
            <a:ext cx="1785950" cy="120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Right Arrow 51"/>
          <p:cNvSpPr/>
          <p:nvPr/>
        </p:nvSpPr>
        <p:spPr>
          <a:xfrm>
            <a:off x="4857750" y="2928938"/>
            <a:ext cx="285750" cy="32702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pic>
        <p:nvPicPr>
          <p:cNvPr id="53" name="Picture 9" descr="psenica3"/>
          <p:cNvPicPr>
            <a:picLocks noChangeAspect="1" noChangeArrowheads="1"/>
          </p:cNvPicPr>
          <p:nvPr/>
        </p:nvPicPr>
        <p:blipFill>
          <a:blip r:embed="rId13">
            <a:lum bright="10000" contrast="10000"/>
          </a:blip>
          <a:srcRect/>
          <a:stretch>
            <a:fillRect/>
          </a:stretch>
        </p:blipFill>
        <p:spPr bwMode="auto">
          <a:xfrm>
            <a:off x="71406" y="5286388"/>
            <a:ext cx="1428760" cy="905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Ланац исхране</a:t>
            </a:r>
            <a:endParaRPr lang="sr-Latn-C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88" y="1214438"/>
            <a:ext cx="8572500" cy="13525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r-Cyrl-CS" dirty="0" smtClean="0"/>
              <a:t>Сви чланови ланца исхране су подједнако важни.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r-Cyrl-CS" dirty="0" smtClean="0"/>
              <a:t>Шта би се догодило са животном заједницом када би неки чланови ланца исхране били уништени?</a:t>
            </a:r>
            <a:endParaRPr lang="sr-Latn-CS" dirty="0"/>
          </a:p>
        </p:txBody>
      </p:sp>
      <p:pic>
        <p:nvPicPr>
          <p:cNvPr id="22" name="Picture 8" descr="skakava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3354" y="2643182"/>
            <a:ext cx="1500198" cy="112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12" descr="hrcak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6963" y="2846388"/>
            <a:ext cx="1357312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1054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65486" y="2428868"/>
            <a:ext cx="157851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poskoklq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422378" y="2643182"/>
            <a:ext cx="1857388" cy="1081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ight Arrow 26"/>
          <p:cNvSpPr/>
          <p:nvPr/>
        </p:nvSpPr>
        <p:spPr>
          <a:xfrm>
            <a:off x="1857375" y="3071813"/>
            <a:ext cx="214313" cy="3270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28" name="Right Arrow 27"/>
          <p:cNvSpPr/>
          <p:nvPr/>
        </p:nvSpPr>
        <p:spPr>
          <a:xfrm>
            <a:off x="3422650" y="3071813"/>
            <a:ext cx="214313" cy="3270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29" name="Right Arrow 28"/>
          <p:cNvSpPr/>
          <p:nvPr/>
        </p:nvSpPr>
        <p:spPr>
          <a:xfrm>
            <a:off x="5065713" y="3071813"/>
            <a:ext cx="357187" cy="3270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30" name="Right Arrow 29"/>
          <p:cNvSpPr/>
          <p:nvPr/>
        </p:nvSpPr>
        <p:spPr>
          <a:xfrm>
            <a:off x="7280275" y="3071813"/>
            <a:ext cx="285750" cy="3270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pic>
        <p:nvPicPr>
          <p:cNvPr id="31" name="Picture 9" descr="psenica3"/>
          <p:cNvPicPr>
            <a:picLocks noChangeAspect="1" noChangeArrowheads="1"/>
          </p:cNvPicPr>
          <p:nvPr/>
        </p:nvPicPr>
        <p:blipFill>
          <a:blip r:embed="rId7">
            <a:lum bright="10000" contrast="10000"/>
          </a:blip>
          <a:srcRect/>
          <a:stretch>
            <a:fillRect/>
          </a:stretch>
        </p:blipFill>
        <p:spPr bwMode="auto">
          <a:xfrm>
            <a:off x="142844" y="2774449"/>
            <a:ext cx="1654230" cy="104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21" name="Content Placeholder 2"/>
          <p:cNvSpPr txBox="1">
            <a:spLocks/>
          </p:cNvSpPr>
          <p:nvPr/>
        </p:nvSpPr>
        <p:spPr bwMode="auto">
          <a:xfrm>
            <a:off x="357188" y="4214813"/>
            <a:ext cx="8786812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sr-Cyrl-CS" sz="2400">
                <a:latin typeface="Calibri" pitchFamily="34" charset="0"/>
              </a:rPr>
              <a:t>Шта би се догодило када би уништили месоједе? А биљоједе?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sr-Cyrl-CS" sz="2400">
                <a:latin typeface="Calibri" pitchFamily="34" charset="0"/>
              </a:rPr>
              <a:t>Шта би се догодило када би уништили биљке?</a:t>
            </a:r>
            <a:endParaRPr lang="sr-Latn-CS" sz="2400">
              <a:latin typeface="Gill Sans MT" pitchFamily="34" charset="-18"/>
            </a:endParaRPr>
          </a:p>
        </p:txBody>
      </p:sp>
      <p:pic>
        <p:nvPicPr>
          <p:cNvPr id="33" name="Picture 32" descr="wolf-color-phot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2132" y="5357826"/>
            <a:ext cx="1360724" cy="914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33" descr="Ze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9058" y="5214950"/>
            <a:ext cx="1071570" cy="1076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34" descr="p1216ba08marihuanavfuo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4546" y="5357826"/>
            <a:ext cx="1214446" cy="910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25" name="TextBox 35"/>
          <p:cNvSpPr txBox="1">
            <a:spLocks noChangeArrowheads="1"/>
          </p:cNvSpPr>
          <p:nvPr/>
        </p:nvSpPr>
        <p:spPr bwMode="auto">
          <a:xfrm>
            <a:off x="285750" y="371475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1600">
                <a:latin typeface="Calibri" pitchFamily="34" charset="0"/>
              </a:rPr>
              <a:t>пшеница</a:t>
            </a:r>
            <a:endParaRPr lang="sr-Latn-CS" sz="1600">
              <a:latin typeface="Gill Sans MT" pitchFamily="34" charset="-18"/>
            </a:endParaRPr>
          </a:p>
        </p:txBody>
      </p:sp>
      <p:sp>
        <p:nvSpPr>
          <p:cNvPr id="17426" name="TextBox 36"/>
          <p:cNvSpPr txBox="1">
            <a:spLocks noChangeArrowheads="1"/>
          </p:cNvSpPr>
          <p:nvPr/>
        </p:nvSpPr>
        <p:spPr bwMode="auto">
          <a:xfrm>
            <a:off x="2214563" y="3643313"/>
            <a:ext cx="1071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1600">
                <a:latin typeface="Calibri" pitchFamily="34" charset="0"/>
              </a:rPr>
              <a:t>скакавци</a:t>
            </a:r>
            <a:endParaRPr lang="sr-Latn-CS" sz="1600">
              <a:latin typeface="Gill Sans MT" pitchFamily="34" charset="-18"/>
            </a:endParaRPr>
          </a:p>
        </p:txBody>
      </p:sp>
      <p:sp>
        <p:nvSpPr>
          <p:cNvPr id="17427" name="TextBox 37"/>
          <p:cNvSpPr txBox="1">
            <a:spLocks noChangeArrowheads="1"/>
          </p:cNvSpPr>
          <p:nvPr/>
        </p:nvSpPr>
        <p:spPr bwMode="auto">
          <a:xfrm>
            <a:off x="3857625" y="3571875"/>
            <a:ext cx="1071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1600">
                <a:latin typeface="Calibri" pitchFamily="34" charset="0"/>
              </a:rPr>
              <a:t>мишеви</a:t>
            </a:r>
            <a:endParaRPr lang="sr-Latn-CS" sz="1600">
              <a:latin typeface="Gill Sans MT" pitchFamily="34" charset="-18"/>
            </a:endParaRPr>
          </a:p>
        </p:txBody>
      </p:sp>
      <p:sp>
        <p:nvSpPr>
          <p:cNvPr id="17428" name="TextBox 38"/>
          <p:cNvSpPr txBox="1">
            <a:spLocks noChangeArrowheads="1"/>
          </p:cNvSpPr>
          <p:nvPr/>
        </p:nvSpPr>
        <p:spPr bwMode="auto">
          <a:xfrm>
            <a:off x="5786438" y="3571875"/>
            <a:ext cx="1071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>
                <a:latin typeface="Calibri" pitchFamily="34" charset="0"/>
              </a:rPr>
              <a:t>змије</a:t>
            </a:r>
            <a:endParaRPr lang="sr-Latn-CS" sz="1600">
              <a:latin typeface="Gill Sans MT" pitchFamily="34" charset="-18"/>
            </a:endParaRPr>
          </a:p>
        </p:txBody>
      </p:sp>
      <p:sp>
        <p:nvSpPr>
          <p:cNvPr id="17429" name="TextBox 39"/>
          <p:cNvSpPr txBox="1">
            <a:spLocks noChangeArrowheads="1"/>
          </p:cNvSpPr>
          <p:nvPr/>
        </p:nvSpPr>
        <p:spPr bwMode="auto">
          <a:xfrm>
            <a:off x="7643813" y="3571875"/>
            <a:ext cx="1285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>
                <a:latin typeface="Calibri" pitchFamily="34" charset="0"/>
              </a:rPr>
              <a:t>грабљивице</a:t>
            </a:r>
            <a:endParaRPr lang="sr-Latn-CS" sz="160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4834</TotalTime>
  <Words>385</Words>
  <Application>Microsoft Office PowerPoint</Application>
  <PresentationFormat>On-screen Show (4:3)</PresentationFormat>
  <Paragraphs>89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Origin</vt:lpstr>
      <vt:lpstr>Животне заједнице</vt:lpstr>
      <vt:lpstr>Животне заједнице</vt:lpstr>
      <vt:lpstr>Животне заједнице</vt:lpstr>
      <vt:lpstr>Животне заједнице</vt:lpstr>
      <vt:lpstr>Животне заједнице</vt:lpstr>
      <vt:lpstr>Ланац исхране</vt:lpstr>
      <vt:lpstr>Ланац исхране</vt:lpstr>
      <vt:lpstr>Ланац исхране</vt:lpstr>
      <vt:lpstr>Ланац исхране</vt:lpstr>
      <vt:lpstr>Додатак за припрему</vt:lpstr>
      <vt:lpstr>Неке од угрожених веста су:</vt:lpstr>
      <vt:lpstr>Флора и фауна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Животне заједнице</dc:title>
  <dc:creator>Korisnik</dc:creator>
  <cp:lastModifiedBy>Sladja</cp:lastModifiedBy>
  <cp:revision>40</cp:revision>
  <dcterms:created xsi:type="dcterms:W3CDTF">2009-04-04T10:27:54Z</dcterms:created>
  <dcterms:modified xsi:type="dcterms:W3CDTF">2013-12-05T11:21:36Z</dcterms:modified>
</cp:coreProperties>
</file>