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8"/>
  </p:notesMasterIdLst>
  <p:sldIdLst>
    <p:sldId id="256" r:id="rId2"/>
    <p:sldId id="257" r:id="rId3"/>
    <p:sldId id="269" r:id="rId4"/>
    <p:sldId id="268" r:id="rId5"/>
    <p:sldId id="261" r:id="rId6"/>
    <p:sldId id="258" r:id="rId7"/>
    <p:sldId id="266" r:id="rId8"/>
    <p:sldId id="262" r:id="rId9"/>
    <p:sldId id="263" r:id="rId10"/>
    <p:sldId id="259" r:id="rId11"/>
    <p:sldId id="264" r:id="rId12"/>
    <p:sldId id="265" r:id="rId13"/>
    <p:sldId id="260" r:id="rId14"/>
    <p:sldId id="267" r:id="rId15"/>
    <p:sldId id="277" r:id="rId16"/>
    <p:sldId id="270" r:id="rId17"/>
    <p:sldId id="273" r:id="rId18"/>
    <p:sldId id="274" r:id="rId19"/>
    <p:sldId id="275" r:id="rId20"/>
    <p:sldId id="276" r:id="rId21"/>
    <p:sldId id="272" r:id="rId22"/>
    <p:sldId id="271" r:id="rId23"/>
    <p:sldId id="278" r:id="rId24"/>
    <p:sldId id="279" r:id="rId25"/>
    <p:sldId id="281" r:id="rId26"/>
    <p:sldId id="283" r:id="rId27"/>
    <p:sldId id="280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82" r:id="rId3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8943-3524-4250-879E-0505F2F74B25}" type="datetimeFigureOut">
              <a:rPr lang="hr-HR" smtClean="0"/>
              <a:pPr/>
              <a:t>9.10.2015.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A1711-DCD0-4A21-B15A-81E6231069A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A1711-DCD0-4A21-B15A-81E6231069A8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A4EBAA-6476-4CE4-A8F0-2558EEF787E7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C3600-E7DE-46A5-8584-EFBFE8F24A76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D2C964C-95C5-4566-B94C-6B9078254F11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930560-4806-4C27-BB3E-F1B1829494C7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0F28FA-E2CA-4AAC-8A54-43729833FBC6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B4E51F-657A-4B1C-A434-B06CB7D0A4F0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9CBBA9-091C-405F-81B0-F1A0B7099B9F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3C9BE9-5F02-4E85-84C4-4798958CAE10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97C8BB-6F48-42DB-84B7-51C08C5F66CA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3EB72-9291-4B15-9B86-6A83579508FC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3C6CA-E53A-4D3F-BD17-CC03C41E4161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89209DD-006F-4965-8B37-1EE30CE50A12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metro-portal.hr/galleries/photo/990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059832" y="764704"/>
            <a:ext cx="5616624" cy="1656184"/>
          </a:xfrm>
        </p:spPr>
        <p:txBody>
          <a:bodyPr>
            <a:noAutofit/>
          </a:bodyPr>
          <a:lstStyle/>
          <a:p>
            <a:pPr algn="ctr"/>
            <a:r>
              <a:rPr lang="sr-Cyrl-CS" sz="6000" b="1" dirty="0" smtClean="0">
                <a:latin typeface="Times New Roman" pitchFamily="18" charset="0"/>
                <a:cs typeface="Times New Roman" pitchFamily="18" charset="0"/>
              </a:rPr>
              <a:t>КУЛТУРА   </a:t>
            </a:r>
            <a:br>
              <a:rPr lang="sr-Cyrl-CS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6000" b="1" dirty="0" smtClean="0">
                <a:latin typeface="Times New Roman" pitchFamily="18" charset="0"/>
                <a:cs typeface="Times New Roman" pitchFamily="18" charset="0"/>
              </a:rPr>
              <a:t>СТАНОВАЊА</a:t>
            </a:r>
            <a:endParaRPr lang="hr-HR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851920" y="4941168"/>
            <a:ext cx="5040560" cy="1101248"/>
          </a:xfrm>
        </p:spPr>
        <p:txBody>
          <a:bodyPr>
            <a:noAutofit/>
          </a:bodyPr>
          <a:lstStyle/>
          <a:p>
            <a:pPr algn="l"/>
            <a:r>
              <a:rPr lang="sr-Cyrl-CS" sz="28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ПРИРОДА   И   ДРУШТВО</a:t>
            </a:r>
          </a:p>
          <a:p>
            <a:pPr algn="l"/>
            <a:r>
              <a:rPr lang="sr-Cyrl-CS" sz="28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               2.  РАЗРЕД</a:t>
            </a:r>
            <a:endParaRPr lang="hr-HR" sz="28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79512" y="64533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Снежана Шевић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r>
              <a:rPr lang="sr-Cyrl-CS" dirty="0" smtClean="0"/>
              <a:t>КОЛИБЕ</a:t>
            </a:r>
            <a:endParaRPr lang="hr-HR" b="1" dirty="0"/>
          </a:p>
        </p:txBody>
      </p:sp>
      <p:pic>
        <p:nvPicPr>
          <p:cNvPr id="5" name="Rezervirano mjesto sadržaja 4" descr="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3218884" cy="3528392"/>
          </a:xfrm>
        </p:spPr>
      </p:pic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sr-Cyrl-CS" dirty="0" smtClean="0"/>
          </a:p>
          <a:p>
            <a:pPr>
              <a:buNone/>
            </a:pPr>
            <a:r>
              <a:rPr lang="sr-Cyrl-CS" dirty="0" smtClean="0"/>
              <a:t>   </a:t>
            </a:r>
            <a:endParaRPr lang="hr-HR" dirty="0"/>
          </a:p>
        </p:txBody>
      </p:sp>
      <p:pic>
        <p:nvPicPr>
          <p:cNvPr id="9" name="Rezervirano mjesto sadržaja 7" descr="afrička koli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1" y="1628800"/>
            <a:ext cx="3312368" cy="3528392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395536" y="551723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КОЛИБЕ су куће изграђене на тлу од блата, 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трске, сламе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 и дрвета.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zervirano mjesto datum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FAA6-6B4F-4203-ADE5-99573CBEF044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4" name="Rezervirano mjesto broja slajd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/>
          <a:lstStyle/>
          <a:p>
            <a:r>
              <a:rPr lang="sr-Cyrl-CS" dirty="0" smtClean="0"/>
              <a:t>КОЛИБЕ</a:t>
            </a:r>
            <a:endParaRPr lang="hr-HR" b="1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3989040"/>
          </a:xfrm>
        </p:spPr>
        <p:txBody>
          <a:bodyPr/>
          <a:lstStyle/>
          <a:p>
            <a:pPr>
              <a:buNone/>
            </a:pPr>
            <a:endParaRPr lang="sr-Cyrl-CS" dirty="0" smtClean="0"/>
          </a:p>
          <a:p>
            <a:pPr>
              <a:buNone/>
            </a:pPr>
            <a:r>
              <a:rPr lang="sr-Cyrl-CS" dirty="0" smtClean="0"/>
              <a:t>   </a:t>
            </a:r>
            <a:endParaRPr lang="hr-HR" dirty="0"/>
          </a:p>
        </p:txBody>
      </p:sp>
      <p:pic>
        <p:nvPicPr>
          <p:cNvPr id="10" name="Rezervirano mjesto sadržaja 9" descr="koliba od sla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3986825" cy="3672408"/>
          </a:xfrm>
        </p:spPr>
      </p:pic>
      <p:pic>
        <p:nvPicPr>
          <p:cNvPr id="11" name="Slika 10" descr="kolib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700808"/>
            <a:ext cx="3600400" cy="3744416"/>
          </a:xfrm>
          <a:prstGeom prst="rect">
            <a:avLst/>
          </a:prstGeom>
        </p:spPr>
      </p:pic>
      <p:sp>
        <p:nvSpPr>
          <p:cNvPr id="12" name="TekstniOkvir 11"/>
          <p:cNvSpPr txBox="1"/>
          <p:nvPr/>
        </p:nvSpPr>
        <p:spPr>
          <a:xfrm>
            <a:off x="323528" y="580526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Колиба од сламе</a:t>
            </a: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4427984" y="580526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Колиба од дрвета</a:t>
            </a: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815-C127-415B-AE01-689591B3510D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7" name="Rezervirano mjesto broja slajd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/>
          <a:lstStyle/>
          <a:p>
            <a:r>
              <a:rPr lang="sr-Cyrl-CS" dirty="0" smtClean="0"/>
              <a:t>КОЛИБЕ</a:t>
            </a:r>
            <a:endParaRPr lang="hr-HR" b="1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3989040"/>
          </a:xfrm>
        </p:spPr>
        <p:txBody>
          <a:bodyPr/>
          <a:lstStyle/>
          <a:p>
            <a:pPr>
              <a:buNone/>
            </a:pPr>
            <a:endParaRPr lang="sr-Cyrl-CS" dirty="0" smtClean="0"/>
          </a:p>
          <a:p>
            <a:pPr>
              <a:buNone/>
            </a:pPr>
            <a:r>
              <a:rPr lang="sr-Cyrl-CS" dirty="0" smtClean="0"/>
              <a:t>   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323528" y="580526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Колиба од дрвета</a:t>
            </a: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4427984" y="580526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Колиба од камена </a:t>
            </a: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Rezervirano mjesto sadržaja 14" descr="koliba sta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875782" cy="3600400"/>
          </a:xfrm>
        </p:spPr>
      </p:pic>
      <p:pic>
        <p:nvPicPr>
          <p:cNvPr id="16" name="Slika 15" descr="kamena koli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484784"/>
            <a:ext cx="3333750" cy="3600400"/>
          </a:xfrm>
          <a:prstGeom prst="rect">
            <a:avLst/>
          </a:prstGeom>
        </p:spPr>
      </p:pic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C31A-CB91-43FA-ABA4-67586688F6D7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7" name="Rezervirano mjesto broja slajd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r>
              <a:rPr lang="sr-Cyrl-CS" dirty="0" smtClean="0"/>
              <a:t>ИГЛО</a:t>
            </a:r>
            <a:endParaRPr lang="hr-HR" b="1" dirty="0"/>
          </a:p>
        </p:txBody>
      </p:sp>
      <p:pic>
        <p:nvPicPr>
          <p:cNvPr id="8" name="Rezervirano mjesto sadržaja 7" descr="Igloo-in-Nunavut-Canada-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032448" cy="3456384"/>
          </a:xfrm>
        </p:spPr>
      </p:pic>
      <p:pic>
        <p:nvPicPr>
          <p:cNvPr id="9" name="Rezervirano mjesto sadržaja 8" descr="iglo unutrasnjos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00808"/>
            <a:ext cx="3244999" cy="3443190"/>
          </a:xfrm>
        </p:spPr>
      </p:pic>
      <p:sp>
        <p:nvSpPr>
          <p:cNvPr id="11" name="TekstniOkvir 10"/>
          <p:cNvSpPr txBox="1"/>
          <p:nvPr/>
        </p:nvSpPr>
        <p:spPr>
          <a:xfrm>
            <a:off x="395536" y="544522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Игло</a:t>
            </a: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4572000" y="544522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Унутрашњост </a:t>
            </a:r>
            <a:r>
              <a:rPr lang="sr-Cyrl-CS" sz="2000" b="1" dirty="0" err="1" smtClean="0">
                <a:latin typeface="Times New Roman" pitchFamily="18" charset="0"/>
                <a:cs typeface="Times New Roman" pitchFamily="18" charset="0"/>
              </a:rPr>
              <a:t>иглоа</a:t>
            </a: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A67F-55BF-48A8-BA18-AA1F3B10FCC6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r>
              <a:rPr lang="sr-Cyrl-CS" dirty="0" smtClean="0"/>
              <a:t>ИГЛО</a:t>
            </a:r>
            <a:endParaRPr lang="hr-HR" b="1" dirty="0"/>
          </a:p>
        </p:txBody>
      </p:sp>
      <p:pic>
        <p:nvPicPr>
          <p:cNvPr id="6" name="Rezervirano mjesto sadržaja 5" descr="iglo-spiralna-se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196752"/>
            <a:ext cx="3024336" cy="3096344"/>
          </a:xfrm>
        </p:spPr>
      </p:pic>
      <p:pic>
        <p:nvPicPr>
          <p:cNvPr id="7" name="Rezervirano mjesto sadržaja 6" descr="iglo zidanje kalupom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4104456" cy="3816424"/>
          </a:xfrm>
        </p:spPr>
      </p:pic>
      <p:sp>
        <p:nvSpPr>
          <p:cNvPr id="9" name="TekstniOkvir 8"/>
          <p:cNvSpPr txBox="1"/>
          <p:nvPr/>
        </p:nvSpPr>
        <p:spPr>
          <a:xfrm>
            <a:off x="323528" y="530120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Градња захтева доста снаге, јер је за један мањи игло потребно  око 50 блокова од снега.</a:t>
            </a: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zervirano mjesto datum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741B-D67B-4A3A-89B7-CDAD45F9B97A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4" name="Rezervirano mjesto broja slajd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r>
              <a:rPr lang="sr-Cyrl-CS" dirty="0" smtClean="0"/>
              <a:t>СПЛАВ – КУЋА НА ВОДИ</a:t>
            </a:r>
            <a:endParaRPr lang="hr-HR" b="1" dirty="0"/>
          </a:p>
        </p:txBody>
      </p:sp>
      <p:pic>
        <p:nvPicPr>
          <p:cNvPr id="5" name="Rezervirano mjesto sadržaja 4" descr="spla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340768"/>
            <a:ext cx="5040560" cy="4320480"/>
          </a:xfrm>
        </p:spPr>
      </p:pic>
      <p:sp>
        <p:nvSpPr>
          <p:cNvPr id="4" name="TekstniOkvir 3"/>
          <p:cNvSpPr txBox="1"/>
          <p:nvPr/>
        </p:nvSpPr>
        <p:spPr>
          <a:xfrm>
            <a:off x="755576" y="580526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Сплавови се често користе као куће за одмор.</a:t>
            </a: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FF94-42E8-45FC-B8E1-CA751D390E5C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r>
              <a:rPr lang="sr-Cyrl-CS" dirty="0" smtClean="0"/>
              <a:t>СТАРЕ КУЋЕ  </a:t>
            </a:r>
            <a:endParaRPr lang="hr-HR" b="1" dirty="0"/>
          </a:p>
        </p:txBody>
      </p:sp>
      <p:pic>
        <p:nvPicPr>
          <p:cNvPr id="13" name="Rezervirano mjesto sadržaja 12" descr="srbija-rajacke-pimnic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6912768" cy="5256584"/>
          </a:xfrm>
        </p:spPr>
      </p:pic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D7F8-10FC-4A95-AF6F-40788D1FB8EC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r>
              <a:rPr lang="sr-Cyrl-CS" dirty="0" smtClean="0"/>
              <a:t>СТАРЕ КУЋЕ  </a:t>
            </a:r>
            <a:endParaRPr lang="hr-HR" b="1" dirty="0"/>
          </a:p>
        </p:txBody>
      </p:sp>
      <p:pic>
        <p:nvPicPr>
          <p:cNvPr id="5" name="Rezervirano mjesto sadržaja 4" descr="balta-berilovac-stara-planina-srbij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24744"/>
            <a:ext cx="7067128" cy="5112568"/>
          </a:xfrm>
        </p:spPr>
      </p:pic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74F9-6ABC-4F2B-AD7D-700C394B4F54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r>
              <a:rPr lang="sr-Cyrl-CS" dirty="0" smtClean="0"/>
              <a:t>СТАРЕ КУЋЕ  </a:t>
            </a:r>
            <a:endParaRPr lang="hr-HR" b="1" dirty="0"/>
          </a:p>
        </p:txBody>
      </p:sp>
      <p:pic>
        <p:nvPicPr>
          <p:cNvPr id="6" name="Rezervirano mjesto sadržaja 5" descr="etno-selo-brestovi-vizija-bukulja-srbij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6768752" cy="5256584"/>
          </a:xfrm>
        </p:spPr>
      </p:pic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E0F0-DFB8-484E-8E32-1ACE609035F1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r>
              <a:rPr lang="sr-Cyrl-CS" dirty="0" smtClean="0"/>
              <a:t>СТАРЕ КУЋЕ  </a:t>
            </a:r>
            <a:endParaRPr lang="hr-HR" b="1" dirty="0"/>
          </a:p>
        </p:txBody>
      </p:sp>
      <p:pic>
        <p:nvPicPr>
          <p:cNvPr id="8" name="Rezervirano mjesto sadržaja 7" descr="ticije-polje-srbij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7128792" cy="5040560"/>
          </a:xfrm>
        </p:spPr>
      </p:pic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D7FC-B08B-4342-B79C-376156307630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r>
              <a:rPr lang="sr-Cyrl-CS" dirty="0" smtClean="0"/>
              <a:t>ЗЕМУНИЦЕ</a:t>
            </a:r>
            <a:endParaRPr lang="hr-HR" b="1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323528" y="1340768"/>
            <a:ext cx="37444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CS" sz="2000" dirty="0" smtClean="0"/>
              <a:t>Прачовек је за своје прве куће за становање користио оно што је у природи могао да нађе:</a:t>
            </a:r>
            <a:r>
              <a:rPr lang="sr-Cyrl-CS" sz="2000" dirty="0" err="1" smtClean="0"/>
              <a:t>распукнута</a:t>
            </a:r>
            <a:r>
              <a:rPr lang="sr-Cyrl-CS" sz="2000" dirty="0" smtClean="0"/>
              <a:t> дебла стабала, крошње дрвећа, удубљења у стенама, пећине и сл.</a:t>
            </a:r>
            <a:r>
              <a:rPr lang="hr-HR" sz="2000" dirty="0" smtClean="0"/>
              <a:t> </a:t>
            </a:r>
            <a:r>
              <a:rPr lang="sr-Cyrl-CS" sz="2000" dirty="0" smtClean="0"/>
              <a:t>Модеран човек је све то заменио много </a:t>
            </a:r>
            <a:r>
              <a:rPr lang="sr-Cyrl-CS" sz="2000" dirty="0" err="1" smtClean="0"/>
              <a:t>удобнијим</a:t>
            </a:r>
            <a:r>
              <a:rPr lang="sr-Cyrl-CS" sz="2000" dirty="0" smtClean="0"/>
              <a:t> начином становања: кућама и становима.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Rezervirano mjesto sadržaja 15" descr="prve nastamb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484784"/>
            <a:ext cx="3744416" cy="4392488"/>
          </a:xfrm>
        </p:spPr>
      </p:pic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5C1B-D570-4945-BED4-B4E1DD00539C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r>
              <a:rPr lang="sr-Cyrl-CS" dirty="0" smtClean="0"/>
              <a:t>СТАРЕ КУЋЕ  </a:t>
            </a:r>
            <a:endParaRPr lang="hr-HR" b="1" dirty="0"/>
          </a:p>
        </p:txBody>
      </p:sp>
      <p:pic>
        <p:nvPicPr>
          <p:cNvPr id="5" name="Rezervirano mjesto sadržaja 4" descr="Perkov-salas-Neradin-Serbia-by-N-Niksi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7272808" cy="5040560"/>
          </a:xfrm>
        </p:spPr>
      </p:pic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B520-7A09-4A31-B0BB-1C2F3E2A5B61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20</a:t>
            </a:fld>
            <a:endParaRPr lang="hr-H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r>
              <a:rPr lang="sr-Cyrl-CS" dirty="0" smtClean="0"/>
              <a:t>СТАРО И НОВО </a:t>
            </a:r>
            <a:endParaRPr lang="hr-HR" b="1" dirty="0"/>
          </a:p>
        </p:txBody>
      </p:sp>
      <p:sp>
        <p:nvSpPr>
          <p:cNvPr id="9" name="TekstniOkvir 8"/>
          <p:cNvSpPr txBox="1"/>
          <p:nvPr/>
        </p:nvSpPr>
        <p:spPr>
          <a:xfrm>
            <a:off x="611560" y="594928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Стара кућа од </a:t>
            </a:r>
            <a:r>
              <a:rPr lang="sr-Cyrl-CS" sz="2000" b="1" dirty="0" err="1" smtClean="0">
                <a:latin typeface="Times New Roman" pitchFamily="18" charset="0"/>
                <a:cs typeface="Times New Roman" pitchFamily="18" charset="0"/>
              </a:rPr>
              <a:t>черпића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 (непечене глине) и модерна од цигле (печене глине).</a:t>
            </a: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Rezervirano mjesto sadržaja 9" descr="KRCEDIN_stojsic-salas-srbij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6984776" cy="4752528"/>
          </a:xfrm>
        </p:spPr>
      </p:pic>
      <p:sp>
        <p:nvSpPr>
          <p:cNvPr id="11" name="Rezervirano mjesto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7217-BBA4-47C2-A8A4-D9B0ED9C9D87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21</a:t>
            </a:fld>
            <a:endParaRPr lang="hr-H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r>
              <a:rPr lang="sr-Cyrl-CS" dirty="0" smtClean="0"/>
              <a:t>САВРЕМЕНА  КУЋА</a:t>
            </a:r>
            <a:endParaRPr lang="hr-HR" b="1" dirty="0"/>
          </a:p>
        </p:txBody>
      </p:sp>
      <p:pic>
        <p:nvPicPr>
          <p:cNvPr id="8" name="Rezervirano mjesto sadržaja 7" descr="PANDORA___1208673624607,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24744"/>
            <a:ext cx="7139136" cy="4680520"/>
          </a:xfrm>
        </p:spPr>
      </p:pic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2331-45FE-4E9B-AD0C-ACA0586042A0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22</a:t>
            </a:fld>
            <a:endParaRPr lang="hr-H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r>
              <a:rPr lang="sr-Cyrl-CS" dirty="0" err="1" smtClean="0"/>
              <a:t>САВРЕМЕНе</a:t>
            </a:r>
            <a:r>
              <a:rPr lang="sr-Cyrl-CS" dirty="0" smtClean="0"/>
              <a:t>  </a:t>
            </a:r>
            <a:r>
              <a:rPr lang="sr-Cyrl-CS" dirty="0" err="1" smtClean="0"/>
              <a:t>КУЋе</a:t>
            </a:r>
            <a:endParaRPr lang="hr-HR" b="1" dirty="0"/>
          </a:p>
        </p:txBody>
      </p:sp>
      <p:pic>
        <p:nvPicPr>
          <p:cNvPr id="5" name="Rezervirano mjesto sadržaja 4" descr="prizemnic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3600400" cy="3528392"/>
          </a:xfrm>
        </p:spPr>
      </p:pic>
      <p:pic>
        <p:nvPicPr>
          <p:cNvPr id="6" name="Slika 5" descr="visoka pri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772816"/>
            <a:ext cx="3384376" cy="3528392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467544" y="566124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err="1" smtClean="0">
                <a:latin typeface="Times New Roman" pitchFamily="18" charset="0"/>
                <a:cs typeface="Times New Roman" pitchFamily="18" charset="0"/>
              </a:rPr>
              <a:t>Приземница</a:t>
            </a: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283968" y="566124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Висока </a:t>
            </a:r>
            <a:r>
              <a:rPr lang="sr-Cyrl-CS" sz="2000" b="1" dirty="0" err="1" smtClean="0">
                <a:latin typeface="Times New Roman" pitchFamily="18" charset="0"/>
                <a:cs typeface="Times New Roman" pitchFamily="18" charset="0"/>
              </a:rPr>
              <a:t>приземница</a:t>
            </a: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zervirano mjesto datum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B05C-1420-4967-9EC9-55019FEBD146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4" name="Rezervirano mjesto broja slajd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23</a:t>
            </a:fld>
            <a:endParaRPr lang="hr-H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r>
              <a:rPr lang="sr-Cyrl-CS" dirty="0" err="1" smtClean="0"/>
              <a:t>САВРЕМЕНе</a:t>
            </a:r>
            <a:r>
              <a:rPr lang="sr-Cyrl-CS" dirty="0" smtClean="0"/>
              <a:t>  </a:t>
            </a:r>
            <a:r>
              <a:rPr lang="sr-Cyrl-CS" dirty="0" err="1" smtClean="0"/>
              <a:t>КУЋе</a:t>
            </a:r>
            <a:endParaRPr lang="hr-HR" b="1" dirty="0"/>
          </a:p>
        </p:txBody>
      </p:sp>
      <p:sp>
        <p:nvSpPr>
          <p:cNvPr id="7" name="TekstniOkvir 6"/>
          <p:cNvSpPr txBox="1"/>
          <p:nvPr/>
        </p:nvSpPr>
        <p:spPr>
          <a:xfrm>
            <a:off x="467544" y="566124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err="1" smtClean="0">
                <a:latin typeface="Times New Roman" pitchFamily="18" charset="0"/>
                <a:cs typeface="Times New Roman" pitchFamily="18" charset="0"/>
              </a:rPr>
              <a:t>Спратница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Cyrl-CS" sz="2000" b="1" dirty="0" err="1" smtClean="0">
                <a:latin typeface="Times New Roman" pitchFamily="18" charset="0"/>
                <a:cs typeface="Times New Roman" pitchFamily="18" charset="0"/>
              </a:rPr>
              <a:t>катница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283968" y="566124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Вишеспратница</a:t>
            </a: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Rezervirano mjesto sadržaja 9" descr="katnic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3672408" cy="3744416"/>
          </a:xfrm>
        </p:spPr>
      </p:pic>
      <p:pic>
        <p:nvPicPr>
          <p:cNvPr id="11" name="Slika 10" descr="višesprat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772816"/>
            <a:ext cx="3649588" cy="3744416"/>
          </a:xfrm>
          <a:prstGeom prst="rect">
            <a:avLst/>
          </a:prstGeom>
        </p:spPr>
      </p:pic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F880-A428-4061-82FA-D9C79DD8A6EB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24</a:t>
            </a:fld>
            <a:endParaRPr lang="hr-H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r>
              <a:rPr lang="sr-Cyrl-CS" dirty="0" smtClean="0"/>
              <a:t>Породична  </a:t>
            </a:r>
            <a:r>
              <a:rPr lang="sr-Cyrl-CS" dirty="0" err="1" smtClean="0"/>
              <a:t>КУЋа</a:t>
            </a:r>
            <a:endParaRPr lang="hr-HR" b="1" dirty="0"/>
          </a:p>
        </p:txBody>
      </p:sp>
      <p:sp>
        <p:nvSpPr>
          <p:cNvPr id="7" name="TekstniOkvir 6"/>
          <p:cNvSpPr txBox="1"/>
          <p:nvPr/>
        </p:nvSpPr>
        <p:spPr>
          <a:xfrm>
            <a:off x="467544" y="1484784"/>
            <a:ext cx="6912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породичној кући живи једна породица. </a:t>
            </a:r>
          </a:p>
          <a:p>
            <a:endParaRPr lang="sr-Cyrl-CS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 чланови породице брину о чистоћи и уредности свог дома.</a:t>
            </a:r>
          </a:p>
          <a:p>
            <a:endParaRPr lang="sr-Cyrl-CS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r-HR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EE7D-26D9-489D-891C-E832FFDCEAA6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25</a:t>
            </a:fld>
            <a:endParaRPr lang="hr-H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r>
              <a:rPr lang="sr-Cyrl-CS" dirty="0" smtClean="0"/>
              <a:t>Просторије  у  </a:t>
            </a:r>
            <a:r>
              <a:rPr lang="sr-Cyrl-CS" dirty="0" err="1" smtClean="0"/>
              <a:t>КУЋи</a:t>
            </a:r>
            <a:endParaRPr lang="hr-HR" b="1" dirty="0"/>
          </a:p>
        </p:txBody>
      </p:sp>
      <p:pic>
        <p:nvPicPr>
          <p:cNvPr id="4" name="Slika 3" descr="prostorije u kuć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340768"/>
            <a:ext cx="4260311" cy="449191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043608" y="27089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спаваћа соба</a:t>
            </a:r>
            <a:endParaRPr lang="hr-H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475656" y="40770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дневна соба</a:t>
            </a:r>
            <a:endParaRPr lang="hr-H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4572000" y="50131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ходник</a:t>
            </a:r>
            <a:endParaRPr lang="hr-H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5508104" y="40050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кухиња</a:t>
            </a:r>
            <a:endParaRPr lang="hr-H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3635896" y="25649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купатило</a:t>
            </a:r>
            <a:endParaRPr lang="hr-H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195736" y="50851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подрум</a:t>
            </a:r>
            <a:endParaRPr lang="hr-H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3275856" y="17728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таван</a:t>
            </a:r>
            <a:endParaRPr lang="hr-H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1979712" y="609329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Свака кућа има просторије.</a:t>
            </a: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zervirano mjesto datuma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64F7-B187-456B-A26C-90A739E01C99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9" name="Rezervirano mjesto broja slajd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26</a:t>
            </a:fld>
            <a:endParaRPr lang="hr-H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r>
              <a:rPr lang="sr-Cyrl-CS" dirty="0" smtClean="0"/>
              <a:t>Стамбене   зграде</a:t>
            </a:r>
            <a:endParaRPr lang="hr-HR" b="1" dirty="0"/>
          </a:p>
        </p:txBody>
      </p:sp>
      <p:sp>
        <p:nvSpPr>
          <p:cNvPr id="7" name="TekstniOkvir 6"/>
          <p:cNvSpPr txBox="1"/>
          <p:nvPr/>
        </p:nvSpPr>
        <p:spPr>
          <a:xfrm>
            <a:off x="467544" y="630932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err="1" smtClean="0">
                <a:latin typeface="Times New Roman" pitchFamily="18" charset="0"/>
                <a:cs typeface="Times New Roman" pitchFamily="18" charset="0"/>
              </a:rPr>
              <a:t>Олајница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 - Вуковар</a:t>
            </a: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427984" y="630932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Солитери у Борово-насељу</a:t>
            </a: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Rezervirano mjesto sadržaja 13" descr="olajnica Vukova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3726755" cy="3301184"/>
          </a:xfrm>
        </p:spPr>
      </p:pic>
      <p:pic>
        <p:nvPicPr>
          <p:cNvPr id="15" name="Slika 14" descr="soliter u naselj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996952"/>
            <a:ext cx="3600400" cy="3312367"/>
          </a:xfrm>
          <a:prstGeom prst="rect">
            <a:avLst/>
          </a:prstGeom>
        </p:spPr>
      </p:pic>
      <p:sp>
        <p:nvSpPr>
          <p:cNvPr id="16" name="TekstniOkvir 15"/>
          <p:cNvSpPr txBox="1"/>
          <p:nvPr/>
        </p:nvSpPr>
        <p:spPr>
          <a:xfrm>
            <a:off x="251520" y="1124744"/>
            <a:ext cx="7560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Стамбене зграде су објекти са више станова. У једној стамбеној згради (солитеру</a:t>
            </a: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neboderu) </a:t>
            </a:r>
            <a:r>
              <a:rPr lang="sr-Cyrl-C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живи много породица. </a:t>
            </a:r>
          </a:p>
          <a:p>
            <a:endParaRPr lang="sr-Cyrl-C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 станари брину о чистоћи свог стана и целе стамбене зграде. Поштују кућни ред.</a:t>
            </a:r>
            <a:endParaRPr lang="hr-HR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zervirano mjesto datum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9EA7-6EB9-42BB-8795-4364432E58F3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7" name="Rezervirano mjesto broja slajd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27</a:t>
            </a:fld>
            <a:endParaRPr lang="hr-H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r>
              <a:rPr lang="sr-Cyrl-CS" dirty="0" smtClean="0"/>
              <a:t>Кућни  ред</a:t>
            </a:r>
            <a:endParaRPr lang="hr-HR" b="1" dirty="0"/>
          </a:p>
        </p:txBody>
      </p:sp>
      <p:sp>
        <p:nvSpPr>
          <p:cNvPr id="7" name="TekstniOkvir 6"/>
          <p:cNvSpPr txBox="1"/>
          <p:nvPr/>
        </p:nvSpPr>
        <p:spPr>
          <a:xfrm>
            <a:off x="323528" y="1268760"/>
            <a:ext cx="777686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стамбеној згради мора се поштовати кућни ред.</a:t>
            </a:r>
          </a:p>
          <a:p>
            <a:endParaRPr lang="sr-Cyrl-CS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sr-Cyrl-C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Некултурно је бацати смеће по ходнику.</a:t>
            </a:r>
          </a:p>
          <a:p>
            <a:pPr>
              <a:lnSpc>
                <a:spcPct val="150000"/>
              </a:lnSpc>
            </a:pPr>
            <a:r>
              <a:rPr lang="sr-Cyrl-C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Некултурно је шарати по зидовима и лифту.</a:t>
            </a:r>
          </a:p>
          <a:p>
            <a:pPr>
              <a:lnSpc>
                <a:spcPct val="150000"/>
              </a:lnSpc>
            </a:pPr>
            <a:r>
              <a:rPr lang="sr-Cyrl-C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Непристојно је скакати, викати и гласно пуштати    </a:t>
            </a:r>
          </a:p>
          <a:p>
            <a:pPr>
              <a:lnSpc>
                <a:spcPct val="150000"/>
              </a:lnSpc>
            </a:pPr>
            <a:r>
              <a:rPr lang="sr-Cyrl-C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музику у време предвиђено за одмор станара.</a:t>
            </a:r>
          </a:p>
          <a:p>
            <a:r>
              <a:rPr lang="sr-Cyrl-C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sr-Cyrl-CS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sr-Cyrl-C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Културно је поздрављати суседе.</a:t>
            </a:r>
          </a:p>
          <a:p>
            <a:pPr>
              <a:lnSpc>
                <a:spcPct val="150000"/>
              </a:lnSpc>
            </a:pPr>
            <a:r>
              <a:rPr lang="sr-Cyrl-C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Културно је помоћи суседу. </a:t>
            </a:r>
          </a:p>
          <a:p>
            <a:r>
              <a:rPr lang="sr-Cyrl-C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r-Cyrl-C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sr-Cyrl-CS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CS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r-HR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skyscrapercity.com/customavatars/avatar78390_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284984"/>
            <a:ext cx="1152128" cy="1440160"/>
          </a:xfrm>
          <a:prstGeom prst="rect">
            <a:avLst/>
          </a:prstGeom>
          <a:noFill/>
        </p:spPr>
      </p:pic>
      <p:cxnSp>
        <p:nvCxnSpPr>
          <p:cNvPr id="6" name="Ravni poveznik 5"/>
          <p:cNvCxnSpPr/>
          <p:nvPr/>
        </p:nvCxnSpPr>
        <p:spPr>
          <a:xfrm>
            <a:off x="7740352" y="2996952"/>
            <a:ext cx="1008112" cy="23042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flipH="1">
            <a:off x="7668344" y="2996952"/>
            <a:ext cx="648072" cy="23762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Slika 14" descr="sunc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5085184"/>
            <a:ext cx="1080120" cy="1080120"/>
          </a:xfrm>
          <a:prstGeom prst="rect">
            <a:avLst/>
          </a:prstGeom>
        </p:spPr>
      </p:pic>
      <p:sp>
        <p:nvSpPr>
          <p:cNvPr id="13" name="Rezervirano mjesto datum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BA06-F332-4C9C-A10D-800E54BC14D7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4" name="Rezervirano mjesto broja slajd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28</a:t>
            </a:fld>
            <a:endParaRPr lang="hr-H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Необичне  и  смешне  куће  и зграде</a:t>
            </a:r>
            <a:endParaRPr lang="hr-HR" dirty="0"/>
          </a:p>
        </p:txBody>
      </p:sp>
      <p:pic>
        <p:nvPicPr>
          <p:cNvPr id="5" name="Rezervirano mjesto sadržaja 4" descr="ch_kuca_strumpfova_zenev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4824"/>
            <a:ext cx="3521075" cy="4248472"/>
          </a:xfrm>
        </p:spPr>
      </p:pic>
      <p:pic>
        <p:nvPicPr>
          <p:cNvPr id="6" name="Rezervirano mjesto sadržaja 5" descr="lude_kuce_duba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844824"/>
            <a:ext cx="3521075" cy="4248472"/>
          </a:xfrm>
        </p:spPr>
      </p:pic>
      <p:sp>
        <p:nvSpPr>
          <p:cNvPr id="11" name="Rezervirano mjesto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7522-4778-4154-9131-EC3438D7CD77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29</a:t>
            </a:fld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r>
              <a:rPr lang="sr-Cyrl-CS" dirty="0" smtClean="0"/>
              <a:t>ПРВЕ  КУЋЕ</a:t>
            </a:r>
            <a:endParaRPr lang="hr-HR" b="1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251520" y="5805264"/>
            <a:ext cx="230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Живот у пећини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Rezervirano mjesto sadržaja 5" descr="život u pećin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3744416" cy="4320480"/>
          </a:xfrm>
        </p:spPr>
      </p:pic>
      <p:pic>
        <p:nvPicPr>
          <p:cNvPr id="7" name="Slika 6" descr="indijanci-šatori-tipi-tep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340768"/>
            <a:ext cx="3744416" cy="4320480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4355976" y="6021288"/>
            <a:ext cx="2304256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Кућа - шатор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870C-1E20-40F5-BC23-1175E5CDB249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Необичне  и  смешне  куће  и зграде</a:t>
            </a:r>
            <a:endParaRPr lang="hr-HR" dirty="0"/>
          </a:p>
        </p:txBody>
      </p:sp>
      <p:pic>
        <p:nvPicPr>
          <p:cNvPr id="8" name="Rezervirano mjesto sadržaja 7" descr="lude_kuce_solsticeMajo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4824"/>
            <a:ext cx="3521075" cy="4248472"/>
          </a:xfrm>
        </p:spPr>
      </p:pic>
      <p:pic>
        <p:nvPicPr>
          <p:cNvPr id="10" name="Rezervirano mjesto sadržaja 9" descr="lude_kuce_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844824"/>
            <a:ext cx="3521075" cy="4248472"/>
          </a:xfrm>
        </p:spPr>
      </p:pic>
      <p:sp>
        <p:nvSpPr>
          <p:cNvPr id="11" name="Rezervirano mjesto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C136-BA0D-42EA-A206-F80F2A742697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30</a:t>
            </a:fld>
            <a:endParaRPr lang="hr-H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Необичне  и  смешне  куће  и зграде</a:t>
            </a:r>
            <a:endParaRPr lang="hr-HR" dirty="0"/>
          </a:p>
        </p:txBody>
      </p:sp>
      <p:pic>
        <p:nvPicPr>
          <p:cNvPr id="9" name="Rezervirano mjesto sadržaja 8" descr="lude_kuce_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1628800"/>
            <a:ext cx="3521075" cy="4464495"/>
          </a:xfrm>
        </p:spPr>
      </p:pic>
      <p:pic>
        <p:nvPicPr>
          <p:cNvPr id="12" name="Rezervirano mjesto sadržaja 11" descr="lude_kuce_piano_anhui_kin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28800"/>
            <a:ext cx="3521075" cy="4464496"/>
          </a:xfrm>
        </p:spPr>
      </p:pic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5E58-FC0C-43C3-9891-B8C724616709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31</a:t>
            </a:fld>
            <a:endParaRPr lang="hr-H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Необичне  и  смешне  куће  и зграде</a:t>
            </a:r>
            <a:endParaRPr lang="hr-HR" dirty="0"/>
          </a:p>
        </p:txBody>
      </p:sp>
      <p:pic>
        <p:nvPicPr>
          <p:cNvPr id="6" name="Rezervirano mjesto sadržaja 5" descr="lude_kuce_cipela_j.afri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3521075" cy="4536504"/>
          </a:xfrm>
        </p:spPr>
      </p:pic>
      <p:pic>
        <p:nvPicPr>
          <p:cNvPr id="8" name="Rezervirano mjesto sadržaja 7" descr="lude_kuce_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628800"/>
            <a:ext cx="3850084" cy="4536504"/>
          </a:xfrm>
        </p:spPr>
      </p:pic>
      <p:sp>
        <p:nvSpPr>
          <p:cNvPr id="11" name="Rezervirano mjesto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874C-3FDB-47E6-B364-F8318BF66473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32</a:t>
            </a:fld>
            <a:endParaRPr lang="hr-H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Необичне  и  смешне  куће  и зграде</a:t>
            </a:r>
            <a:endParaRPr lang="hr-HR" dirty="0"/>
          </a:p>
        </p:txBody>
      </p:sp>
      <p:pic>
        <p:nvPicPr>
          <p:cNvPr id="7" name="Rezervirano mjesto sadržaja 6" descr="lude_kuce_hundertwass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0808"/>
            <a:ext cx="3521075" cy="4392488"/>
          </a:xfrm>
        </p:spPr>
      </p:pic>
      <p:pic>
        <p:nvPicPr>
          <p:cNvPr id="10" name="Rezervirano mjesto sadržaja 9" descr="lude_kuce_roza_isabell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700808"/>
            <a:ext cx="3521075" cy="4392488"/>
          </a:xfrm>
        </p:spPr>
      </p:pic>
      <p:sp>
        <p:nvSpPr>
          <p:cNvPr id="11" name="Rezervirano mjesto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1390-665C-4FB0-96DC-9A51C9B8291A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33</a:t>
            </a:fld>
            <a:endParaRPr lang="hr-H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Необичне  и  смешне  куће  и зграде</a:t>
            </a:r>
            <a:endParaRPr lang="hr-HR" dirty="0"/>
          </a:p>
        </p:txBody>
      </p:sp>
      <p:pic>
        <p:nvPicPr>
          <p:cNvPr id="6" name="Rezervirano mjesto sadržaja 5" descr="lude_kuce_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3726755" cy="4320479"/>
          </a:xfrm>
        </p:spPr>
      </p:pic>
      <p:pic>
        <p:nvPicPr>
          <p:cNvPr id="16" name="Rezervirano mjesto sadržaja 15" descr="lude_kuce_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60839" y="1600200"/>
            <a:ext cx="3155997" cy="4525963"/>
          </a:xfrm>
        </p:spPr>
      </p:pic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014D-044A-4EAE-B19A-357472CC2ADF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34</a:t>
            </a:fld>
            <a:endParaRPr lang="hr-H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Необичне  и  смешне  куће  и зграде</a:t>
            </a:r>
            <a:endParaRPr lang="hr-HR" dirty="0"/>
          </a:p>
        </p:txBody>
      </p:sp>
      <p:pic>
        <p:nvPicPr>
          <p:cNvPr id="7" name="Rezervirano mjesto sadržaja 6" descr="lude_kuce_hotel_therme_rogner_bad_bluma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176464" cy="4608512"/>
          </a:xfrm>
        </p:spPr>
      </p:pic>
      <p:pic>
        <p:nvPicPr>
          <p:cNvPr id="9" name="Rezervirano mjesto sadržaja 8" descr="lude_kuce_HW_tur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00808"/>
            <a:ext cx="3384376" cy="4608512"/>
          </a:xfrm>
        </p:spPr>
      </p:pic>
      <p:sp>
        <p:nvSpPr>
          <p:cNvPr id="11" name="Rezervirano mjesto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33EE-436A-4BCD-ABF7-F7994823778C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35</a:t>
            </a:fld>
            <a:endParaRPr lang="hr-H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/>
          <p:nvPr/>
        </p:nvSpPr>
        <p:spPr>
          <a:xfrm>
            <a:off x="467544" y="1484784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Напомена : </a:t>
            </a:r>
          </a:p>
          <a:p>
            <a:r>
              <a:rPr lang="sr-Cyrl-C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 фотографије преузете су са интернета</a:t>
            </a:r>
            <a:r>
              <a:rPr lang="hr-HR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hr-HR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r-HR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r-HR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CS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r-HR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CBC3-8DD6-48D2-AC2D-B48ED5525496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36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611560" y="3284984"/>
            <a:ext cx="6246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>
                <a:hlinkClick r:id="rId2"/>
              </a:rPr>
              <a:t>Необичне куће:</a:t>
            </a:r>
          </a:p>
          <a:p>
            <a:r>
              <a:rPr lang="hr-HR" dirty="0" smtClean="0">
                <a:hlinkClick r:id="rId2"/>
              </a:rPr>
              <a:t>http://metro-</a:t>
            </a:r>
            <a:r>
              <a:rPr lang="hr-HR" dirty="0" err="1" smtClean="0">
                <a:hlinkClick r:id="rId2"/>
              </a:rPr>
              <a:t>portal.hr</a:t>
            </a:r>
            <a:r>
              <a:rPr lang="hr-HR" dirty="0" smtClean="0">
                <a:hlinkClick r:id="rId2"/>
              </a:rPr>
              <a:t>/</a:t>
            </a:r>
            <a:r>
              <a:rPr lang="hr-HR" dirty="0" err="1" smtClean="0">
                <a:hlinkClick r:id="rId2"/>
              </a:rPr>
              <a:t>galleries</a:t>
            </a:r>
            <a:r>
              <a:rPr lang="hr-HR" dirty="0" smtClean="0">
                <a:hlinkClick r:id="rId2"/>
              </a:rPr>
              <a:t>/photo/990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r>
              <a:rPr lang="sr-Cyrl-CS" dirty="0" smtClean="0"/>
              <a:t>ЗЕМУНИЦЕ</a:t>
            </a:r>
            <a:endParaRPr lang="hr-HR" b="1" dirty="0"/>
          </a:p>
        </p:txBody>
      </p:sp>
      <p:pic>
        <p:nvPicPr>
          <p:cNvPr id="7" name="Rezervirano mjesto sadržaja 6" descr="2001october_dugou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3312368" cy="3786013"/>
          </a:xfrm>
        </p:spPr>
      </p:pic>
      <p:sp>
        <p:nvSpPr>
          <p:cNvPr id="13" name="TekstniOkvir 12"/>
          <p:cNvSpPr txBox="1"/>
          <p:nvPr/>
        </p:nvSpPr>
        <p:spPr>
          <a:xfrm>
            <a:off x="4427984" y="1484784"/>
            <a:ext cx="37444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ЗЕМУНИЦА  је склониште за људе или домаће животиње, направљено над удубљењем или рупом, укопано у земљу.</a:t>
            </a: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Али, оне могу бити привремена склоништа током ратова или лова. Такође, пошто се могу добро маскирати, користе се као место за скривање током заседа.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C962-45FB-4A3E-BE4A-845609B6F8A0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r>
              <a:rPr lang="sr-Cyrl-CS" dirty="0" smtClean="0"/>
              <a:t>ЗЕМУНИЦЕ</a:t>
            </a:r>
            <a:endParaRPr lang="hr-HR" b="1" dirty="0"/>
          </a:p>
        </p:txBody>
      </p:sp>
      <p:pic>
        <p:nvPicPr>
          <p:cNvPr id="10" name="Rezervirano mjesto sadržaja 9" descr="zemunic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176464" cy="4824536"/>
          </a:xfrm>
        </p:spPr>
      </p:pic>
      <p:sp>
        <p:nvSpPr>
          <p:cNvPr id="13" name="TekstniOkvir 12"/>
          <p:cNvSpPr txBox="1"/>
          <p:nvPr/>
        </p:nvSpPr>
        <p:spPr>
          <a:xfrm>
            <a:off x="4716016" y="1772816"/>
            <a:ext cx="331236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Земунице могу бити потпуно укопане у земљу, са кровом покривеним земљом, а могу се издубити  у брду. Могу бити полуукопане, са изграђеним кровом од дрвета или бусења траве.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76FB-DC7C-4578-B169-7E2238157A2D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3322712" cy="804704"/>
          </a:xfrm>
        </p:spPr>
        <p:txBody>
          <a:bodyPr/>
          <a:lstStyle/>
          <a:p>
            <a:r>
              <a:rPr lang="sr-Cyrl-CS" dirty="0" smtClean="0"/>
              <a:t>СОЈЕНИЦЕ</a:t>
            </a:r>
            <a:endParaRPr lang="hr-HR" b="1" dirty="0"/>
          </a:p>
        </p:txBody>
      </p:sp>
      <p:pic>
        <p:nvPicPr>
          <p:cNvPr id="10" name="Rezervirano mjesto sadržaja 9" descr="iiiiiiiiiiiiiiiiiiiiiiiiiiiiiiiiiiiiiiiiiiiiiiiiii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860032" cy="4176464"/>
          </a:xfrm>
        </p:spPr>
      </p:pic>
      <p:sp>
        <p:nvSpPr>
          <p:cNvPr id="12" name="TekstniOkvir 11"/>
          <p:cNvSpPr txBox="1"/>
          <p:nvPr/>
        </p:nvSpPr>
        <p:spPr>
          <a:xfrm>
            <a:off x="5076056" y="285728"/>
            <a:ext cx="288032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СОЈЕНИЦЕ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су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куће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 води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(у поплављеним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 мочварним крајевима или на плићацима уз обале река,  језера или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мора)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грађене на дрвеној подлози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која је стајала 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стубовима (деблима  дрвећа) како вода не би продирала у кућу. Сојенице су биле повезане дрвеним мостовима ( сојеничка села).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7F9B-ECF3-475C-A7E3-B6917E3321C8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3322712" cy="804704"/>
          </a:xfrm>
        </p:spPr>
        <p:txBody>
          <a:bodyPr/>
          <a:lstStyle/>
          <a:p>
            <a:r>
              <a:rPr lang="sr-Cyrl-CS" dirty="0" smtClean="0"/>
              <a:t>СОЈЕНИЦЕ</a:t>
            </a:r>
            <a:endParaRPr lang="hr-HR" b="1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5004048" y="3429000"/>
            <a:ext cx="28803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Сојенице на мору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Rezervirano mjesto sadržaja 5" descr="sojenice na mor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392488" cy="4320480"/>
          </a:xfrm>
        </p:spPr>
      </p:pic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3887-2F45-4B43-98FE-6FAC6D4177A6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3322712" cy="804704"/>
          </a:xfrm>
        </p:spPr>
        <p:txBody>
          <a:bodyPr/>
          <a:lstStyle/>
          <a:p>
            <a:r>
              <a:rPr lang="sr-Cyrl-CS" dirty="0" smtClean="0"/>
              <a:t>СОЈЕНИЦЕ</a:t>
            </a:r>
            <a:endParaRPr lang="hr-HR" b="1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5076056" y="2276872"/>
            <a:ext cx="2880320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Сојенице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не морају бити у води. Могу  бити подигнуте изнад  тла  на некој металној конструкцији.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Rezervirano mjesto sadržaja 7" descr="sojenica na zemlj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1412776"/>
            <a:ext cx="4824536" cy="4824536"/>
          </a:xfrm>
        </p:spPr>
      </p:pic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3E1F-D9EA-4DB2-BE02-A8969FD2210C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3322712" cy="804704"/>
          </a:xfrm>
        </p:spPr>
        <p:txBody>
          <a:bodyPr/>
          <a:lstStyle/>
          <a:p>
            <a:r>
              <a:rPr lang="sr-Cyrl-CS" dirty="0" smtClean="0"/>
              <a:t>СОЈЕНИЦЕ</a:t>
            </a:r>
            <a:endParaRPr lang="hr-HR" b="1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5148064" y="2420888"/>
            <a:ext cx="2880320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Сојенице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могу бити изграђене од прућа и блата.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Rezervirano mjesto sadržaja 5" descr="sojenice 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4932040" cy="4824536"/>
          </a:xfrm>
        </p:spPr>
      </p:pic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788C-FB77-440B-83F9-FCE6270CBD0C}" type="datetime2">
              <a:rPr lang="sr-Cyrl-CS" smtClean="0"/>
              <a:pPr/>
              <a:t>петак, 9. октобар 2015</a:t>
            </a:fld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373</TotalTime>
  <Words>522</Words>
  <Application>Microsoft Office PowerPoint</Application>
  <PresentationFormat>On-screen Show (4:3)</PresentationFormat>
  <Paragraphs>178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Bogatstvo</vt:lpstr>
      <vt:lpstr>КУЛТУРА    СТАНОВАЊА</vt:lpstr>
      <vt:lpstr>ЗЕМУНИЦЕ</vt:lpstr>
      <vt:lpstr>ПРВЕ  КУЋЕ</vt:lpstr>
      <vt:lpstr>ЗЕМУНИЦЕ</vt:lpstr>
      <vt:lpstr>ЗЕМУНИЦЕ</vt:lpstr>
      <vt:lpstr>СОЈЕНИЦЕ</vt:lpstr>
      <vt:lpstr>СОЈЕНИЦЕ</vt:lpstr>
      <vt:lpstr>СОЈЕНИЦЕ</vt:lpstr>
      <vt:lpstr>СОЈЕНИЦЕ</vt:lpstr>
      <vt:lpstr>КОЛИБЕ</vt:lpstr>
      <vt:lpstr>КОЛИБЕ</vt:lpstr>
      <vt:lpstr>КОЛИБЕ</vt:lpstr>
      <vt:lpstr>ИГЛО</vt:lpstr>
      <vt:lpstr>ИГЛО</vt:lpstr>
      <vt:lpstr>СПЛАВ – КУЋА НА ВОДИ</vt:lpstr>
      <vt:lpstr>СТАРЕ КУЋЕ  </vt:lpstr>
      <vt:lpstr>СТАРЕ КУЋЕ  </vt:lpstr>
      <vt:lpstr>СТАРЕ КУЋЕ  </vt:lpstr>
      <vt:lpstr>СТАРЕ КУЋЕ  </vt:lpstr>
      <vt:lpstr>СТАРЕ КУЋЕ  </vt:lpstr>
      <vt:lpstr>СТАРО И НОВО </vt:lpstr>
      <vt:lpstr>САВРЕМЕНА  КУЋА</vt:lpstr>
      <vt:lpstr>САВРЕМЕНе  КУЋе</vt:lpstr>
      <vt:lpstr>САВРЕМЕНе  КУЋе</vt:lpstr>
      <vt:lpstr>Породична  КУЋа</vt:lpstr>
      <vt:lpstr>Просторије  у  КУЋи</vt:lpstr>
      <vt:lpstr>Стамбене   зграде</vt:lpstr>
      <vt:lpstr>Кућни  ред</vt:lpstr>
      <vt:lpstr>Необичне  и  смешне  куће  и зграде</vt:lpstr>
      <vt:lpstr>Необичне  и  смешне  куће  и зграде</vt:lpstr>
      <vt:lpstr>Необичне  и  смешне  куће  и зграде</vt:lpstr>
      <vt:lpstr>Необичне  и  смешне  куће  и зграде</vt:lpstr>
      <vt:lpstr>Необичне  и  смешне  куће  и зграде</vt:lpstr>
      <vt:lpstr>Необичне  и  смешне  куће  и зграде</vt:lpstr>
      <vt:lpstr>Необичне  и  смешне  куће  и зграде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СТАНОВАЊЕ</dc:title>
  <dc:creator>Снежана Шевић</dc:creator>
  <cp:lastModifiedBy>User</cp:lastModifiedBy>
  <cp:revision>47</cp:revision>
  <dcterms:modified xsi:type="dcterms:W3CDTF">2015-10-08T23:04:31Z</dcterms:modified>
</cp:coreProperties>
</file>